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9" r:id="rId4"/>
    <p:sldId id="258" r:id="rId5"/>
    <p:sldId id="338" r:id="rId6"/>
    <p:sldId id="260" r:id="rId7"/>
    <p:sldId id="261" r:id="rId8"/>
    <p:sldId id="262" r:id="rId9"/>
    <p:sldId id="263" r:id="rId10"/>
    <p:sldId id="264" r:id="rId11"/>
    <p:sldId id="339" r:id="rId12"/>
    <p:sldId id="340" r:id="rId13"/>
    <p:sldId id="336" r:id="rId14"/>
    <p:sldId id="265" r:id="rId15"/>
    <p:sldId id="266" r:id="rId16"/>
    <p:sldId id="34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69BF"/>
    <a:srgbClr val="4CAEA1"/>
    <a:srgbClr val="C3E9A2"/>
    <a:srgbClr val="EF6441"/>
    <a:srgbClr val="3B694B"/>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3447" autoAdjust="0"/>
  </p:normalViewPr>
  <p:slideViewPr>
    <p:cSldViewPr snapToGrid="0">
      <p:cViewPr>
        <p:scale>
          <a:sx n="50" d="100"/>
          <a:sy n="50" d="100"/>
        </p:scale>
        <p:origin x="45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alexa\Documents\GitHub\AB-SPUR-Notebook\Poster%20Files\Presentation%20Data%20(version%201).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alexa\Documents\GitHub\AB-SPUR-Notebook\Poster%20Files\Presentation%20Data%20(version%2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ysClr val="windowText" lastClr="000000"/>
                </a:solidFill>
                <a:latin typeface="Century Gothic" panose="020B0502020202020204" pitchFamily="34" charset="0"/>
                <a:ea typeface="+mn-ea"/>
                <a:cs typeface="Arial" panose="020B0604020202020204" pitchFamily="34" charset="0"/>
              </a:defRPr>
            </a:pPr>
            <a:r>
              <a:rPr lang="en-US" sz="2400">
                <a:solidFill>
                  <a:sysClr val="windowText" lastClr="000000"/>
                </a:solidFill>
                <a:latin typeface="Century Gothic" panose="020B0502020202020204" pitchFamily="34" charset="0"/>
                <a:cs typeface="Arial" panose="020B0604020202020204" pitchFamily="34" charset="0"/>
              </a:rPr>
              <a:t>Yearly Cycle of </a:t>
            </a:r>
            <a:r>
              <a:rPr lang="en-US" sz="2400" i="1">
                <a:solidFill>
                  <a:sysClr val="windowText" lastClr="000000"/>
                </a:solidFill>
                <a:latin typeface="Century Gothic" panose="020B0502020202020204" pitchFamily="34" charset="0"/>
                <a:cs typeface="Arial" panose="020B0604020202020204" pitchFamily="34" charset="0"/>
              </a:rPr>
              <a:t>B. glandula</a:t>
            </a:r>
            <a:r>
              <a:rPr lang="en-US" sz="2400" i="0">
                <a:solidFill>
                  <a:sysClr val="windowText" lastClr="000000"/>
                </a:solidFill>
                <a:latin typeface="Century Gothic" panose="020B0502020202020204" pitchFamily="34" charset="0"/>
                <a:cs typeface="Arial" panose="020B0604020202020204" pitchFamily="34" charset="0"/>
              </a:rPr>
              <a:t> </a:t>
            </a:r>
            <a:br>
              <a:rPr lang="en-US" sz="2400" i="0">
                <a:solidFill>
                  <a:sysClr val="windowText" lastClr="000000"/>
                </a:solidFill>
                <a:latin typeface="Century Gothic" panose="020B0502020202020204" pitchFamily="34" charset="0"/>
                <a:cs typeface="Arial" panose="020B0604020202020204" pitchFamily="34" charset="0"/>
              </a:rPr>
            </a:br>
            <a:r>
              <a:rPr lang="en-US" sz="2400" i="0">
                <a:solidFill>
                  <a:sysClr val="windowText" lastClr="000000"/>
                </a:solidFill>
                <a:latin typeface="Century Gothic" panose="020B0502020202020204" pitchFamily="34" charset="0"/>
                <a:cs typeface="Arial" panose="020B0604020202020204" pitchFamily="34" charset="0"/>
              </a:rPr>
              <a:t>Brooding,</a:t>
            </a:r>
            <a:r>
              <a:rPr lang="en-US" sz="2400" i="0" baseline="0">
                <a:solidFill>
                  <a:sysClr val="windowText" lastClr="000000"/>
                </a:solidFill>
                <a:latin typeface="Century Gothic" panose="020B0502020202020204" pitchFamily="34" charset="0"/>
                <a:cs typeface="Arial" panose="020B0604020202020204" pitchFamily="34" charset="0"/>
              </a:rPr>
              <a:t> Dispersal, and Settlement</a:t>
            </a:r>
            <a:endParaRPr lang="en-US" sz="2400">
              <a:solidFill>
                <a:sysClr val="windowText" lastClr="000000"/>
              </a:solidFill>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ysClr val="windowText" lastClr="000000"/>
              </a:solidFill>
              <a:latin typeface="Century Gothic" panose="020B0502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6.0416666666666674E-2"/>
          <c:y val="0.28592957130358704"/>
          <c:w val="0.8853067585301837"/>
          <c:h val="0.40431933508311463"/>
        </c:manualLayout>
      </c:layout>
      <c:lineChart>
        <c:grouping val="standard"/>
        <c:varyColors val="0"/>
        <c:ser>
          <c:idx val="1"/>
          <c:order val="0"/>
          <c:tx>
            <c:strRef>
              <c:f>Sheet1!$H$1</c:f>
              <c:strCache>
                <c:ptCount val="1"/>
                <c:pt idx="0">
                  <c:v>Adults Brooding</c:v>
                </c:pt>
              </c:strCache>
            </c:strRef>
          </c:tx>
          <c:spPr>
            <a:ln w="28575" cap="rnd">
              <a:solidFill>
                <a:schemeClr val="accent3"/>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Sheet1!$H$2:$H$26</c:f>
              <c:numCache>
                <c:formatCode>General</c:formatCode>
                <c:ptCount val="25"/>
                <c:pt idx="0">
                  <c:v>0.24197072451914337</c:v>
                </c:pt>
                <c:pt idx="1">
                  <c:v>0.35206532676429952</c:v>
                </c:pt>
                <c:pt idx="2">
                  <c:v>0.3989422804014327</c:v>
                </c:pt>
                <c:pt idx="3">
                  <c:v>0.35206532676429952</c:v>
                </c:pt>
                <c:pt idx="4">
                  <c:v>0.24197072451914337</c:v>
                </c:pt>
                <c:pt idx="5">
                  <c:v>0.12951759566589174</c:v>
                </c:pt>
                <c:pt idx="6">
                  <c:v>5.3990966513188063E-2</c:v>
                </c:pt>
                <c:pt idx="7">
                  <c:v>1.752830049356854E-2</c:v>
                </c:pt>
                <c:pt idx="8">
                  <c:v>4.4318484119380075E-3</c:v>
                </c:pt>
                <c:pt idx="9">
                  <c:v>8.7268269504576015E-4</c:v>
                </c:pt>
                <c:pt idx="10">
                  <c:v>1.3383022576488537E-4</c:v>
                </c:pt>
                <c:pt idx="11">
                  <c:v>1.5983741106905475E-5</c:v>
                </c:pt>
                <c:pt idx="12">
                  <c:v>1.4867195147342977E-6</c:v>
                </c:pt>
                <c:pt idx="13">
                  <c:v>1.0769760042543276E-7</c:v>
                </c:pt>
                <c:pt idx="14">
                  <c:v>1.4867195147342977E-6</c:v>
                </c:pt>
                <c:pt idx="15">
                  <c:v>1.5983741106905475E-5</c:v>
                </c:pt>
                <c:pt idx="16">
                  <c:v>1.3383022576488537E-4</c:v>
                </c:pt>
                <c:pt idx="17">
                  <c:v>1.5983741106905475E-5</c:v>
                </c:pt>
                <c:pt idx="18">
                  <c:v>1.3383022576488537E-4</c:v>
                </c:pt>
                <c:pt idx="19">
                  <c:v>8.7268269504576015E-4</c:v>
                </c:pt>
                <c:pt idx="20">
                  <c:v>4.4318484119380075E-3</c:v>
                </c:pt>
                <c:pt idx="21">
                  <c:v>1.752830049356854E-2</c:v>
                </c:pt>
                <c:pt idx="22">
                  <c:v>5.3990966513188063E-2</c:v>
                </c:pt>
                <c:pt idx="23">
                  <c:v>0.12951759566589174</c:v>
                </c:pt>
                <c:pt idx="24">
                  <c:v>0.24197072451914337</c:v>
                </c:pt>
              </c:numCache>
            </c:numRef>
          </c:val>
          <c:smooth val="1"/>
          <c:extLst>
            <c:ext xmlns:c16="http://schemas.microsoft.com/office/drawing/2014/chart" uri="{C3380CC4-5D6E-409C-BE32-E72D297353CC}">
              <c16:uniqueId val="{00000000-6797-45EE-8D2B-F4A1EBB62CA8}"/>
            </c:ext>
          </c:extLst>
        </c:ser>
        <c:ser>
          <c:idx val="2"/>
          <c:order val="1"/>
          <c:tx>
            <c:strRef>
              <c:f>Sheet1!$I$1</c:f>
              <c:strCache>
                <c:ptCount val="1"/>
                <c:pt idx="0">
                  <c:v>Larvae Dispersing</c:v>
                </c:pt>
              </c:strCache>
            </c:strRef>
          </c:tx>
          <c:spPr>
            <a:ln w="28575" cap="rnd">
              <a:solidFill>
                <a:srgbClr val="C00000"/>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Sheet1!$I$2:$I$26</c:f>
              <c:numCache>
                <c:formatCode>General</c:formatCode>
                <c:ptCount val="25"/>
                <c:pt idx="0">
                  <c:v>1.4867195147342977E-6</c:v>
                </c:pt>
                <c:pt idx="1">
                  <c:v>1.5983741106905475E-5</c:v>
                </c:pt>
                <c:pt idx="2">
                  <c:v>1.3383022576488537E-4</c:v>
                </c:pt>
                <c:pt idx="3">
                  <c:v>8.7268269504576015E-4</c:v>
                </c:pt>
                <c:pt idx="4">
                  <c:v>4.4318484119380075E-3</c:v>
                </c:pt>
                <c:pt idx="5">
                  <c:v>1.752830049356854E-2</c:v>
                </c:pt>
                <c:pt idx="6">
                  <c:v>5.3990966513188063E-2</c:v>
                </c:pt>
                <c:pt idx="7">
                  <c:v>0.12951759566589174</c:v>
                </c:pt>
                <c:pt idx="8">
                  <c:v>0.24197072451914337</c:v>
                </c:pt>
                <c:pt idx="9">
                  <c:v>0.35206532676429952</c:v>
                </c:pt>
                <c:pt idx="10">
                  <c:v>0.3989422804014327</c:v>
                </c:pt>
                <c:pt idx="11">
                  <c:v>0.35206532676429952</c:v>
                </c:pt>
                <c:pt idx="12">
                  <c:v>0.24197072451914337</c:v>
                </c:pt>
                <c:pt idx="13">
                  <c:v>0.12951759566589174</c:v>
                </c:pt>
                <c:pt idx="14">
                  <c:v>5.3990966513188063E-2</c:v>
                </c:pt>
                <c:pt idx="15">
                  <c:v>1.752830049356854E-2</c:v>
                </c:pt>
                <c:pt idx="16">
                  <c:v>4.4318484119380075E-3</c:v>
                </c:pt>
                <c:pt idx="17">
                  <c:v>8.7268269504576015E-4</c:v>
                </c:pt>
                <c:pt idx="18">
                  <c:v>1.3383022576488537E-4</c:v>
                </c:pt>
                <c:pt idx="19">
                  <c:v>1.5983741106905475E-5</c:v>
                </c:pt>
                <c:pt idx="20">
                  <c:v>1.4867195147342977E-6</c:v>
                </c:pt>
                <c:pt idx="21">
                  <c:v>1.0769760042543276E-7</c:v>
                </c:pt>
                <c:pt idx="22">
                  <c:v>6.0758828498232861E-9</c:v>
                </c:pt>
                <c:pt idx="23">
                  <c:v>2.6695566147628519E-10</c:v>
                </c:pt>
                <c:pt idx="24">
                  <c:v>9.1347204083645936E-12</c:v>
                </c:pt>
              </c:numCache>
            </c:numRef>
          </c:val>
          <c:smooth val="1"/>
          <c:extLst>
            <c:ext xmlns:c16="http://schemas.microsoft.com/office/drawing/2014/chart" uri="{C3380CC4-5D6E-409C-BE32-E72D297353CC}">
              <c16:uniqueId val="{00000001-6797-45EE-8D2B-F4A1EBB62CA8}"/>
            </c:ext>
          </c:extLst>
        </c:ser>
        <c:ser>
          <c:idx val="3"/>
          <c:order val="2"/>
          <c:tx>
            <c:strRef>
              <c:f>Sheet1!$J$1</c:f>
              <c:strCache>
                <c:ptCount val="1"/>
                <c:pt idx="0">
                  <c:v>Juveniles Settling</c:v>
                </c:pt>
              </c:strCache>
            </c:strRef>
          </c:tx>
          <c:spPr>
            <a:ln w="28575" cap="rnd">
              <a:solidFill>
                <a:srgbClr val="FFC000"/>
              </a:solidFill>
              <a:round/>
            </a:ln>
            <a:effectLst/>
          </c:spPr>
          <c:marker>
            <c:symbol val="none"/>
          </c:marker>
          <c:cat>
            <c:strRef>
              <c:f>Sheet1!$F$2:$F$26</c:f>
              <c:strCache>
                <c:ptCount val="25"/>
                <c:pt idx="0">
                  <c:v>Jan</c:v>
                </c:pt>
                <c:pt idx="2">
                  <c:v>Feb</c:v>
                </c:pt>
                <c:pt idx="4">
                  <c:v>Mar</c:v>
                </c:pt>
                <c:pt idx="6">
                  <c:v>Apr</c:v>
                </c:pt>
                <c:pt idx="8">
                  <c:v>May</c:v>
                </c:pt>
                <c:pt idx="10">
                  <c:v>Jun</c:v>
                </c:pt>
                <c:pt idx="12">
                  <c:v>Jul</c:v>
                </c:pt>
                <c:pt idx="14">
                  <c:v>Aug</c:v>
                </c:pt>
                <c:pt idx="16">
                  <c:v>Sep</c:v>
                </c:pt>
                <c:pt idx="18">
                  <c:v>Oct</c:v>
                </c:pt>
                <c:pt idx="20">
                  <c:v>Nov</c:v>
                </c:pt>
                <c:pt idx="22">
                  <c:v>Dec</c:v>
                </c:pt>
                <c:pt idx="24">
                  <c:v>Jan</c:v>
                </c:pt>
              </c:strCache>
            </c:strRef>
          </c:cat>
          <c:val>
            <c:numRef>
              <c:f>Sheet1!$J$2:$J$26</c:f>
              <c:numCache>
                <c:formatCode>General</c:formatCode>
                <c:ptCount val="25"/>
                <c:pt idx="0">
                  <c:v>6.0758828498232861E-9</c:v>
                </c:pt>
                <c:pt idx="1">
                  <c:v>1.0769760042543276E-7</c:v>
                </c:pt>
                <c:pt idx="2">
                  <c:v>1.4867195147342977E-6</c:v>
                </c:pt>
                <c:pt idx="3">
                  <c:v>1.5983741106905475E-5</c:v>
                </c:pt>
                <c:pt idx="4">
                  <c:v>1.3383022576488537E-4</c:v>
                </c:pt>
                <c:pt idx="5">
                  <c:v>8.7268269504576015E-4</c:v>
                </c:pt>
                <c:pt idx="6">
                  <c:v>4.4318484119380075E-3</c:v>
                </c:pt>
                <c:pt idx="7">
                  <c:v>1.752830049356854E-2</c:v>
                </c:pt>
                <c:pt idx="8">
                  <c:v>5.3990966513188063E-2</c:v>
                </c:pt>
                <c:pt idx="9">
                  <c:v>0.12951759566589174</c:v>
                </c:pt>
                <c:pt idx="10">
                  <c:v>0.24197072451914337</c:v>
                </c:pt>
                <c:pt idx="11">
                  <c:v>0.35206532676429952</c:v>
                </c:pt>
                <c:pt idx="12">
                  <c:v>0.3989422804014327</c:v>
                </c:pt>
                <c:pt idx="13">
                  <c:v>0.35206532676429952</c:v>
                </c:pt>
                <c:pt idx="14">
                  <c:v>0.24197072451914337</c:v>
                </c:pt>
                <c:pt idx="15">
                  <c:v>0.12951759566589174</c:v>
                </c:pt>
                <c:pt idx="16">
                  <c:v>5.3990966513188063E-2</c:v>
                </c:pt>
                <c:pt idx="17">
                  <c:v>1.752830049356854E-2</c:v>
                </c:pt>
                <c:pt idx="18">
                  <c:v>4.4318484119380075E-3</c:v>
                </c:pt>
                <c:pt idx="19">
                  <c:v>8.7268269504576015E-4</c:v>
                </c:pt>
                <c:pt idx="20">
                  <c:v>1.3383022576488537E-4</c:v>
                </c:pt>
                <c:pt idx="21">
                  <c:v>1.5983741106905475E-5</c:v>
                </c:pt>
                <c:pt idx="22">
                  <c:v>1.4867195147342977E-6</c:v>
                </c:pt>
                <c:pt idx="23">
                  <c:v>1.0769760042543276E-7</c:v>
                </c:pt>
                <c:pt idx="24">
                  <c:v>6.0758828498232861E-9</c:v>
                </c:pt>
              </c:numCache>
            </c:numRef>
          </c:val>
          <c:smooth val="1"/>
          <c:extLst>
            <c:ext xmlns:c16="http://schemas.microsoft.com/office/drawing/2014/chart" uri="{C3380CC4-5D6E-409C-BE32-E72D297353CC}">
              <c16:uniqueId val="{00000002-6797-45EE-8D2B-F4A1EBB62CA8}"/>
            </c:ext>
          </c:extLst>
        </c:ser>
        <c:dLbls>
          <c:showLegendKey val="0"/>
          <c:showVal val="0"/>
          <c:showCatName val="0"/>
          <c:showSerName val="0"/>
          <c:showPercent val="0"/>
          <c:showBubbleSize val="0"/>
        </c:dLbls>
        <c:smooth val="0"/>
        <c:axId val="2088553103"/>
        <c:axId val="2088555023"/>
      </c:lineChart>
      <c:catAx>
        <c:axId val="2088553103"/>
        <c:scaling>
          <c:orientation val="minMax"/>
        </c:scaling>
        <c:delete val="0"/>
        <c:axPos val="b"/>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crossAx val="2088555023"/>
        <c:crosses val="autoZero"/>
        <c:auto val="1"/>
        <c:lblAlgn val="ctr"/>
        <c:lblOffset val="100"/>
        <c:tickMarkSkip val="2"/>
        <c:noMultiLvlLbl val="0"/>
      </c:catAx>
      <c:valAx>
        <c:axId val="2088555023"/>
        <c:scaling>
          <c:orientation val="minMax"/>
          <c:max val="0.41000000000000003"/>
          <c:min val="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r>
                  <a:rPr lang="en-US" sz="2000">
                    <a:solidFill>
                      <a:sysClr val="windowText" lastClr="000000"/>
                    </a:solidFill>
                    <a:latin typeface="Avenir Next LT Pro Light" panose="020B0304020202020204" pitchFamily="34" charset="0"/>
                    <a:cs typeface="Arial" panose="020B0604020202020204" pitchFamily="34" charset="0"/>
                  </a:rPr>
                  <a:t>Proportion</a:t>
                </a:r>
              </a:p>
            </c:rich>
          </c:tx>
          <c:layout>
            <c:manualLayout>
              <c:xMode val="edge"/>
              <c:yMode val="edge"/>
              <c:x val="0"/>
              <c:y val="0.34947681539807524"/>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crossAx val="2088553103"/>
        <c:crosses val="autoZero"/>
        <c:crossBetween val="midCat"/>
        <c:maj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ysClr val="windowText" lastClr="000000"/>
              </a:solidFill>
              <a:latin typeface="Avenir Next LT Pro Light" panose="020B03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2700"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chemeClr val="tx1"/>
                </a:solidFill>
                <a:latin typeface="Century Gothic" panose="020B0502020202020204" pitchFamily="34" charset="0"/>
                <a:ea typeface="+mn-ea"/>
                <a:cs typeface="+mn-cs"/>
              </a:defRPr>
            </a:pPr>
            <a:r>
              <a:rPr lang="en-US" sz="1400" b="0" i="1" u="none" strike="noStrike" kern="1200" spc="0" baseline="0" dirty="0">
                <a:solidFill>
                  <a:schemeClr val="tx1"/>
                </a:solidFill>
                <a:latin typeface="Century Gothic" panose="020B0502020202020204" pitchFamily="34" charset="0"/>
                <a:cs typeface="Arial" panose="020B0604020202020204" pitchFamily="34" charset="0"/>
              </a:rPr>
              <a:t>B. glandula</a:t>
            </a:r>
            <a:r>
              <a:rPr lang="en-US" sz="1400" b="0" i="0" u="none" strike="noStrike" kern="1200" spc="0" baseline="0" dirty="0">
                <a:solidFill>
                  <a:schemeClr val="tx1"/>
                </a:solidFill>
                <a:latin typeface="Century Gothic" panose="020B0502020202020204" pitchFamily="34" charset="0"/>
                <a:cs typeface="Arial" panose="020B0604020202020204" pitchFamily="34" charset="0"/>
              </a:rPr>
              <a:t> Adult Fecundity </a:t>
            </a:r>
            <a:br>
              <a:rPr lang="en-US" sz="1400" b="0" i="0" u="none" strike="noStrike" kern="1200" spc="0" baseline="0" dirty="0">
                <a:solidFill>
                  <a:schemeClr val="tx1"/>
                </a:solidFill>
                <a:latin typeface="Century Gothic" panose="020B0502020202020204" pitchFamily="34" charset="0"/>
                <a:cs typeface="Arial" panose="020B0604020202020204" pitchFamily="34" charset="0"/>
              </a:rPr>
            </a:br>
            <a:r>
              <a:rPr lang="en-US" sz="1400" b="0" i="0" u="none" strike="noStrike" kern="1200" spc="0" baseline="0" dirty="0">
                <a:solidFill>
                  <a:schemeClr val="tx1"/>
                </a:solidFill>
                <a:latin typeface="Century Gothic" panose="020B0502020202020204" pitchFamily="34" charset="0"/>
                <a:cs typeface="Arial" panose="020B0604020202020204" pitchFamily="34" charset="0"/>
              </a:rPr>
              <a:t>across a Temperature Gradient</a:t>
            </a:r>
            <a:endParaRPr lang="en-US" sz="1400" b="0" i="1" u="none" strike="noStrike" kern="1200" spc="0" baseline="0" dirty="0">
              <a:solidFill>
                <a:schemeClr val="tx1"/>
              </a:solidFill>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chemeClr val="tx1"/>
              </a:solidFill>
              <a:latin typeface="Century Gothic" panose="020B0502020202020204" pitchFamily="34" charset="0"/>
              <a:ea typeface="+mn-ea"/>
              <a:cs typeface="+mn-cs"/>
            </a:defRPr>
          </a:pPr>
          <a:endParaRPr lang="en-US"/>
        </a:p>
      </c:txPr>
    </c:title>
    <c:autoTitleDeleted val="0"/>
    <c:plotArea>
      <c:layout>
        <c:manualLayout>
          <c:layoutTarget val="inner"/>
          <c:xMode val="edge"/>
          <c:yMode val="edge"/>
          <c:x val="0.18881977252843393"/>
          <c:y val="0.18242607174103237"/>
          <c:w val="0.78062467191601048"/>
          <c:h val="0.63494429862933788"/>
        </c:manualLayout>
      </c:layout>
      <c:lineChart>
        <c:grouping val="standard"/>
        <c:varyColors val="0"/>
        <c:ser>
          <c:idx val="1"/>
          <c:order val="0"/>
          <c:tx>
            <c:strRef>
              <c:f>Sheet1!$AD$1</c:f>
              <c:strCache>
                <c:ptCount val="1"/>
                <c:pt idx="0">
                  <c:v>Pbrood</c:v>
                </c:pt>
              </c:strCache>
            </c:strRef>
          </c:tx>
          <c:spPr>
            <a:ln w="28575" cap="rnd">
              <a:solidFill>
                <a:srgbClr val="196B24"/>
              </a:solidFill>
              <a:round/>
            </a:ln>
            <a:effectLst/>
          </c:spPr>
          <c:marker>
            <c:symbol val="none"/>
          </c:marker>
          <c:cat>
            <c:numRef>
              <c:f>Sheet1!$AC$2:$AC$17</c:f>
              <c:numCache>
                <c:formatCode>General</c:formatCode>
                <c:ptCount val="16"/>
                <c:pt idx="0">
                  <c:v>0</c:v>
                </c:pt>
                <c:pt idx="1">
                  <c:v>0.1</c:v>
                </c:pt>
                <c:pt idx="2">
                  <c:v>0.2</c:v>
                </c:pt>
                <c:pt idx="3">
                  <c:v>0.3</c:v>
                </c:pt>
                <c:pt idx="4">
                  <c:v>0.4</c:v>
                </c:pt>
                <c:pt idx="5">
                  <c:v>0.5</c:v>
                </c:pt>
                <c:pt idx="6">
                  <c:v>0.6</c:v>
                </c:pt>
                <c:pt idx="7">
                  <c:v>0.7</c:v>
                </c:pt>
                <c:pt idx="8">
                  <c:v>0.8</c:v>
                </c:pt>
                <c:pt idx="9">
                  <c:v>0.9</c:v>
                </c:pt>
                <c:pt idx="10">
                  <c:v>1</c:v>
                </c:pt>
              </c:numCache>
            </c:numRef>
          </c:cat>
          <c:val>
            <c:numRef>
              <c:f>Sheet1!$AD$2:$AD$12</c:f>
              <c:numCache>
                <c:formatCode>General</c:formatCode>
                <c:ptCount val="11"/>
                <c:pt idx="0">
                  <c:v>1</c:v>
                </c:pt>
                <c:pt idx="1">
                  <c:v>1.1000000000000001</c:v>
                </c:pt>
                <c:pt idx="2">
                  <c:v>1.2</c:v>
                </c:pt>
                <c:pt idx="3">
                  <c:v>1.3</c:v>
                </c:pt>
                <c:pt idx="4">
                  <c:v>1.4</c:v>
                </c:pt>
                <c:pt idx="5">
                  <c:v>1.5</c:v>
                </c:pt>
                <c:pt idx="6">
                  <c:v>1.6</c:v>
                </c:pt>
                <c:pt idx="7">
                  <c:v>1.7</c:v>
                </c:pt>
                <c:pt idx="8">
                  <c:v>1.8</c:v>
                </c:pt>
                <c:pt idx="9">
                  <c:v>1.9</c:v>
                </c:pt>
                <c:pt idx="10">
                  <c:v>2</c:v>
                </c:pt>
              </c:numCache>
            </c:numRef>
          </c:val>
          <c:smooth val="0"/>
          <c:extLst>
            <c:ext xmlns:c16="http://schemas.microsoft.com/office/drawing/2014/chart" uri="{C3380CC4-5D6E-409C-BE32-E72D297353CC}">
              <c16:uniqueId val="{00000000-F470-4C4C-A7E3-4E91A25C4A07}"/>
            </c:ext>
          </c:extLst>
        </c:ser>
        <c:dLbls>
          <c:showLegendKey val="0"/>
          <c:showVal val="0"/>
          <c:showCatName val="0"/>
          <c:showSerName val="0"/>
          <c:showPercent val="0"/>
          <c:showBubbleSize val="0"/>
        </c:dLbls>
        <c:smooth val="0"/>
        <c:axId val="281452047"/>
        <c:axId val="281452527"/>
      </c:lineChart>
      <c:catAx>
        <c:axId val="281452047"/>
        <c:scaling>
          <c:orientation val="minMax"/>
        </c:scaling>
        <c:delete val="1"/>
        <c:axPos val="b"/>
        <c:title>
          <c:tx>
            <c:rich>
              <a:bodyPr rot="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r>
                  <a:rPr lang="en-US" sz="1400" dirty="0">
                    <a:solidFill>
                      <a:schemeClr val="tx1"/>
                    </a:solidFill>
                    <a:latin typeface="Avenir Next LT Pro Light" panose="020B0304020202020204" pitchFamily="34" charset="0"/>
                  </a:rPr>
                  <a:t>Temperature</a:t>
                </a:r>
              </a:p>
            </c:rich>
          </c:tx>
          <c:layout>
            <c:manualLayout>
              <c:xMode val="edge"/>
              <c:yMode val="edge"/>
              <c:x val="0.42308344269466319"/>
              <c:y val="0.8988519794400698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endParaRPr lang="en-US"/>
            </a:p>
          </c:txPr>
        </c:title>
        <c:numFmt formatCode="General" sourceLinked="1"/>
        <c:majorTickMark val="none"/>
        <c:minorTickMark val="none"/>
        <c:tickLblPos val="nextTo"/>
        <c:crossAx val="281452527"/>
        <c:crosses val="autoZero"/>
        <c:auto val="1"/>
        <c:lblAlgn val="ctr"/>
        <c:lblOffset val="100"/>
        <c:noMultiLvlLbl val="0"/>
      </c:catAx>
      <c:valAx>
        <c:axId val="281452527"/>
        <c:scaling>
          <c:orientation val="minMax"/>
          <c:max val="2.5"/>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r>
                  <a:rPr lang="en-US" sz="1400" dirty="0">
                    <a:solidFill>
                      <a:schemeClr val="tx1"/>
                    </a:solidFill>
                    <a:latin typeface="Avenir Next LT Pro Light" panose="020B0304020202020204" pitchFamily="34" charset="0"/>
                  </a:rPr>
                  <a:t>Number of Offspring</a:t>
                </a:r>
              </a:p>
            </c:rich>
          </c:tx>
          <c:layout>
            <c:manualLayout>
              <c:xMode val="edge"/>
              <c:yMode val="edge"/>
              <c:x val="2.5780293088363954E-2"/>
              <c:y val="0.25679516622922133"/>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Light" panose="020B0304020202020204" pitchFamily="34" charset="0"/>
                <a:ea typeface="+mn-ea"/>
                <a:cs typeface="+mn-cs"/>
              </a:defRPr>
            </a:pPr>
            <a:endParaRPr lang="en-US"/>
          </a:p>
        </c:txPr>
        <c:crossAx val="281452047"/>
        <c:crosses val="autoZero"/>
        <c:crossBetween val="between"/>
        <c:majorUnit val="0.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400" i="1" dirty="0">
                <a:solidFill>
                  <a:schemeClr val="tx1"/>
                </a:solidFill>
                <a:latin typeface="Century Gothic" panose="020B0502020202020204" pitchFamily="34" charset="0"/>
                <a:cs typeface="Arial" panose="020B0604020202020204" pitchFamily="34" charset="0"/>
              </a:rPr>
              <a:t>B.</a:t>
            </a:r>
            <a:r>
              <a:rPr lang="en-US" sz="1400" i="1" baseline="0" dirty="0">
                <a:solidFill>
                  <a:schemeClr val="tx1"/>
                </a:solidFill>
                <a:latin typeface="Century Gothic" panose="020B0502020202020204" pitchFamily="34" charset="0"/>
                <a:cs typeface="Arial" panose="020B0604020202020204" pitchFamily="34" charset="0"/>
              </a:rPr>
              <a:t> glandula</a:t>
            </a:r>
            <a:r>
              <a:rPr lang="en-US" sz="1400" i="0" baseline="0" dirty="0">
                <a:solidFill>
                  <a:schemeClr val="tx1"/>
                </a:solidFill>
                <a:latin typeface="Century Gothic" panose="020B0502020202020204" pitchFamily="34" charset="0"/>
                <a:cs typeface="Arial" panose="020B0604020202020204" pitchFamily="34" charset="0"/>
              </a:rPr>
              <a:t> Juvenile Survivorship </a:t>
            </a:r>
            <a:br>
              <a:rPr lang="en-US" sz="1400" i="0" baseline="0" dirty="0">
                <a:solidFill>
                  <a:schemeClr val="tx1"/>
                </a:solidFill>
                <a:latin typeface="Century Gothic" panose="020B0502020202020204" pitchFamily="34" charset="0"/>
                <a:cs typeface="Arial" panose="020B0604020202020204" pitchFamily="34" charset="0"/>
              </a:rPr>
            </a:br>
            <a:r>
              <a:rPr lang="en-US" sz="1400" i="0" baseline="0" dirty="0">
                <a:solidFill>
                  <a:schemeClr val="tx1"/>
                </a:solidFill>
                <a:latin typeface="Century Gothic" panose="020B0502020202020204" pitchFamily="34" charset="0"/>
                <a:cs typeface="Arial" panose="020B0604020202020204" pitchFamily="34" charset="0"/>
              </a:rPr>
              <a:t>across a Salinity Gradient</a:t>
            </a:r>
            <a:endParaRPr lang="en-US" sz="1400" i="1" dirty="0">
              <a:solidFill>
                <a:schemeClr val="tx1"/>
              </a:solidFill>
              <a:latin typeface="Century Gothic" panose="020B0502020202020204" pitchFamily="34" charset="0"/>
              <a:cs typeface="Arial" panose="020B0604020202020204" pitchFamily="34" charset="0"/>
            </a:endParaRPr>
          </a:p>
        </c:rich>
      </c:tx>
      <c:overlay val="0"/>
      <c:spPr>
        <a:noFill/>
        <a:ln>
          <a:noFill/>
        </a:ln>
        <a:effectLst/>
      </c:spPr>
    </c:title>
    <c:autoTitleDeleted val="0"/>
    <c:plotArea>
      <c:layout>
        <c:manualLayout>
          <c:layoutTarget val="inner"/>
          <c:xMode val="edge"/>
          <c:yMode val="edge"/>
          <c:x val="0.18280778538542292"/>
          <c:y val="0.17065686264583313"/>
          <c:w val="0.7714315061937782"/>
          <c:h val="0.64321340131520932"/>
        </c:manualLayout>
      </c:layout>
      <c:lineChart>
        <c:grouping val="standard"/>
        <c:varyColors val="0"/>
        <c:ser>
          <c:idx val="1"/>
          <c:order val="1"/>
          <c:tx>
            <c:strRef>
              <c:f>Sheet1!$P$1</c:f>
              <c:strCache>
                <c:ptCount val="1"/>
                <c:pt idx="0">
                  <c:v>Juvenile Survivorship</c:v>
                </c:pt>
              </c:strCache>
            </c:strRef>
          </c:tx>
          <c:spPr>
            <a:ln w="25400">
              <a:solidFill>
                <a:srgbClr val="196B24"/>
              </a:solidFill>
            </a:ln>
          </c:spPr>
          <c:marker>
            <c:symbol val="none"/>
          </c:marker>
          <c:cat>
            <c:numRef>
              <c:f>Sheet1!$N$2:$N$42</c:f>
              <c:numCache>
                <c:formatCode>General</c:formatCode>
                <c:ptCount val="41"/>
                <c:pt idx="0">
                  <c:v>0</c:v>
                </c:pt>
                <c:pt idx="8">
                  <c:v>7</c:v>
                </c:pt>
                <c:pt idx="16">
                  <c:v>14</c:v>
                </c:pt>
                <c:pt idx="24">
                  <c:v>21</c:v>
                </c:pt>
                <c:pt idx="32">
                  <c:v>28</c:v>
                </c:pt>
                <c:pt idx="40">
                  <c:v>35</c:v>
                </c:pt>
              </c:numCache>
            </c:numRef>
          </c:cat>
          <c:val>
            <c:numRef>
              <c:f>Sheet1!$Q$2:$Q$42</c:f>
              <c:numCache>
                <c:formatCode>General</c:formatCode>
                <c:ptCount val="41"/>
                <c:pt idx="0">
                  <c:v>0.38675225595997165</c:v>
                </c:pt>
                <c:pt idx="1">
                  <c:v>0.41620567394549646</c:v>
                </c:pt>
                <c:pt idx="2">
                  <c:v>0.44607442663970953</c:v>
                </c:pt>
                <c:pt idx="3">
                  <c:v>0.4762290736717999</c:v>
                </c:pt>
                <c:pt idx="4">
                  <c:v>0.50653065971263345</c:v>
                </c:pt>
                <c:pt idx="5">
                  <c:v>0.5368316143717432</c:v>
                </c:pt>
                <c:pt idx="6">
                  <c:v>0.56697681085847451</c:v>
                </c:pt>
                <c:pt idx="7">
                  <c:v>0.59680477549603483</c:v>
                </c:pt>
                <c:pt idx="8">
                  <c:v>0.62614903707369107</c:v>
                </c:pt>
                <c:pt idx="9">
                  <c:v>0.65483960198900737</c:v>
                </c:pt>
                <c:pt idx="10">
                  <c:v>0.68270453824186816</c:v>
                </c:pt>
                <c:pt idx="11">
                  <c:v>0.70957164866788702</c:v>
                </c:pt>
                <c:pt idx="12">
                  <c:v>0.73527021141127202</c:v>
                </c:pt>
                <c:pt idx="13">
                  <c:v>0.75963276360254217</c:v>
                </c:pt>
                <c:pt idx="14">
                  <c:v>0.78249690258459548</c:v>
                </c:pt>
                <c:pt idx="15">
                  <c:v>0.80370707787319606</c:v>
                </c:pt>
                <c:pt idx="16">
                  <c:v>0.823116346386636</c:v>
                </c:pt>
                <c:pt idx="17">
                  <c:v>0.84058806336434211</c:v>
                </c:pt>
                <c:pt idx="18">
                  <c:v>0.85599748183309998</c:v>
                </c:pt>
                <c:pt idx="19">
                  <c:v>0.86923323447634415</c:v>
                </c:pt>
                <c:pt idx="20">
                  <c:v>0.88019867330675539</c:v>
                </c:pt>
                <c:pt idx="21">
                  <c:v>0.88881304461123312</c:v>
                </c:pt>
                <c:pt idx="22">
                  <c:v>0.89501247919268234</c:v>
                </c:pt>
                <c:pt idx="23">
                  <c:v>0.89875078092458094</c:v>
                </c:pt>
                <c:pt idx="24">
                  <c:v>0.9</c:v>
                </c:pt>
                <c:pt idx="25">
                  <c:v>0.89875078092458083</c:v>
                </c:pt>
                <c:pt idx="26">
                  <c:v>0.89501247919268234</c:v>
                </c:pt>
                <c:pt idx="27">
                  <c:v>0.88881304461123301</c:v>
                </c:pt>
                <c:pt idx="28">
                  <c:v>0.88019867330675527</c:v>
                </c:pt>
                <c:pt idx="29">
                  <c:v>0.86923323447634393</c:v>
                </c:pt>
                <c:pt idx="30">
                  <c:v>0.85599748183309976</c:v>
                </c:pt>
                <c:pt idx="31">
                  <c:v>0.84058806336434189</c:v>
                </c:pt>
                <c:pt idx="32">
                  <c:v>0.82311634638663556</c:v>
                </c:pt>
                <c:pt idx="33">
                  <c:v>0.80370707787319595</c:v>
                </c:pt>
                <c:pt idx="34">
                  <c:v>0.78249690258459526</c:v>
                </c:pt>
                <c:pt idx="35">
                  <c:v>0.75963276360254195</c:v>
                </c:pt>
                <c:pt idx="36">
                  <c:v>0.73527021141127169</c:v>
                </c:pt>
                <c:pt idx="37">
                  <c:v>0.70957164866788647</c:v>
                </c:pt>
                <c:pt idx="38">
                  <c:v>0.68270453824186772</c:v>
                </c:pt>
                <c:pt idx="39">
                  <c:v>0.65483960198900681</c:v>
                </c:pt>
                <c:pt idx="40">
                  <c:v>0.62614903707369041</c:v>
                </c:pt>
              </c:numCache>
            </c:numRef>
          </c:val>
          <c:smooth val="1"/>
          <c:extLst>
            <c:ext xmlns:c16="http://schemas.microsoft.com/office/drawing/2014/chart" uri="{C3380CC4-5D6E-409C-BE32-E72D297353CC}">
              <c16:uniqueId val="{00000000-B7CB-4E37-A657-241B1E85BA02}"/>
            </c:ext>
          </c:extLst>
        </c:ser>
        <c:dLbls>
          <c:showLegendKey val="0"/>
          <c:showVal val="0"/>
          <c:showCatName val="0"/>
          <c:showSerName val="0"/>
          <c:showPercent val="0"/>
          <c:showBubbleSize val="0"/>
        </c:dLbls>
        <c:smooth val="0"/>
        <c:axId val="1350823888"/>
        <c:axId val="1350820528"/>
        <c:extLst>
          <c:ext xmlns:c15="http://schemas.microsoft.com/office/drawing/2012/chart" uri="{02D57815-91ED-43cb-92C2-25804820EDAC}">
            <c15:filteredLineSeries>
              <c15:ser>
                <c:idx val="0"/>
                <c:order val="0"/>
                <c:tx>
                  <c:strRef>
                    <c:extLst>
                      <c:ext uri="{02D57815-91ED-43cb-92C2-25804820EDAC}">
                        <c15:formulaRef>
                          <c15:sqref>Sheet1!$P$1</c15:sqref>
                        </c15:formulaRef>
                      </c:ext>
                    </c:extLst>
                    <c:strCache>
                      <c:ptCount val="1"/>
                      <c:pt idx="0">
                        <c:v>Juvenile Survivorship</c:v>
                      </c:pt>
                    </c:strCache>
                  </c:strRef>
                </c:tx>
                <c:spPr>
                  <a:ln w="38100">
                    <a:solidFill>
                      <a:schemeClr val="accent3"/>
                    </a:solidFill>
                  </a:ln>
                </c:spPr>
                <c:marker>
                  <c:symbol val="none"/>
                </c:marker>
                <c:cat>
                  <c:numRef>
                    <c:extLst>
                      <c:ext uri="{02D57815-91ED-43cb-92C2-25804820EDAC}">
                        <c15:formulaRef>
                          <c15:sqref>Sheet1!$N$2:$N$42</c15:sqref>
                        </c15:formulaRef>
                      </c:ext>
                    </c:extLst>
                    <c:numCache>
                      <c:formatCode>General</c:formatCode>
                      <c:ptCount val="41"/>
                      <c:pt idx="0">
                        <c:v>0</c:v>
                      </c:pt>
                      <c:pt idx="8">
                        <c:v>7</c:v>
                      </c:pt>
                      <c:pt idx="16">
                        <c:v>14</c:v>
                      </c:pt>
                      <c:pt idx="24">
                        <c:v>21</c:v>
                      </c:pt>
                      <c:pt idx="32">
                        <c:v>28</c:v>
                      </c:pt>
                      <c:pt idx="40">
                        <c:v>35</c:v>
                      </c:pt>
                    </c:numCache>
                  </c:numRef>
                </c:cat>
                <c:val>
                  <c:numRef>
                    <c:extLst>
                      <c:ext uri="{02D57815-91ED-43cb-92C2-25804820EDAC}">
                        <c15:formulaRef>
                          <c15:sqref>Sheet1!$P$2:$P$42</c15:sqref>
                        </c15:formulaRef>
                      </c:ext>
                    </c:extLst>
                    <c:numCache>
                      <c:formatCode>General</c:formatCode>
                      <c:ptCount val="41"/>
                      <c:pt idx="0">
                        <c:v>0.48675225595997162</c:v>
                      </c:pt>
                      <c:pt idx="1">
                        <c:v>0.51620567394549643</c:v>
                      </c:pt>
                      <c:pt idx="2">
                        <c:v>0.54607442663970951</c:v>
                      </c:pt>
                      <c:pt idx="3">
                        <c:v>0.57622907367179987</c:v>
                      </c:pt>
                      <c:pt idx="4">
                        <c:v>0.60653065971263342</c:v>
                      </c:pt>
                      <c:pt idx="5">
                        <c:v>0.63683161437174318</c:v>
                      </c:pt>
                      <c:pt idx="6">
                        <c:v>0.66697681085847449</c:v>
                      </c:pt>
                      <c:pt idx="7">
                        <c:v>0.69680477549603481</c:v>
                      </c:pt>
                      <c:pt idx="8">
                        <c:v>0.72614903707369105</c:v>
                      </c:pt>
                      <c:pt idx="9">
                        <c:v>0.75483960198900735</c:v>
                      </c:pt>
                      <c:pt idx="10">
                        <c:v>0.78270453824186814</c:v>
                      </c:pt>
                      <c:pt idx="11">
                        <c:v>0.809571648667887</c:v>
                      </c:pt>
                      <c:pt idx="12">
                        <c:v>0.835270211411272</c:v>
                      </c:pt>
                      <c:pt idx="13">
                        <c:v>0.85963276360254215</c:v>
                      </c:pt>
                      <c:pt idx="14">
                        <c:v>0.88249690258459546</c:v>
                      </c:pt>
                      <c:pt idx="15">
                        <c:v>0.90370707787319604</c:v>
                      </c:pt>
                      <c:pt idx="16">
                        <c:v>0.92311634638663598</c:v>
                      </c:pt>
                      <c:pt idx="17">
                        <c:v>0.94058806336434209</c:v>
                      </c:pt>
                      <c:pt idx="18">
                        <c:v>0.95599748183309996</c:v>
                      </c:pt>
                      <c:pt idx="19">
                        <c:v>0.96923323447634413</c:v>
                      </c:pt>
                      <c:pt idx="20">
                        <c:v>0.98019867330675536</c:v>
                      </c:pt>
                      <c:pt idx="21">
                        <c:v>0.98881304461123309</c:v>
                      </c:pt>
                      <c:pt idx="22">
                        <c:v>0.99501247919268232</c:v>
                      </c:pt>
                      <c:pt idx="23">
                        <c:v>0.99875078092458092</c:v>
                      </c:pt>
                      <c:pt idx="24">
                        <c:v>1</c:v>
                      </c:pt>
                      <c:pt idx="25">
                        <c:v>0.99875078092458081</c:v>
                      </c:pt>
                      <c:pt idx="26">
                        <c:v>0.99501247919268232</c:v>
                      </c:pt>
                      <c:pt idx="27">
                        <c:v>0.98881304461123298</c:v>
                      </c:pt>
                      <c:pt idx="28">
                        <c:v>0.98019867330675525</c:v>
                      </c:pt>
                      <c:pt idx="29">
                        <c:v>0.96923323447634391</c:v>
                      </c:pt>
                      <c:pt idx="30">
                        <c:v>0.95599748183309974</c:v>
                      </c:pt>
                      <c:pt idx="31">
                        <c:v>0.94058806336434186</c:v>
                      </c:pt>
                      <c:pt idx="32">
                        <c:v>0.92311634638663553</c:v>
                      </c:pt>
                      <c:pt idx="33">
                        <c:v>0.90370707787319593</c:v>
                      </c:pt>
                      <c:pt idx="34">
                        <c:v>0.88249690258459523</c:v>
                      </c:pt>
                      <c:pt idx="35">
                        <c:v>0.85963276360254193</c:v>
                      </c:pt>
                      <c:pt idx="36">
                        <c:v>0.83527021141127167</c:v>
                      </c:pt>
                      <c:pt idx="37">
                        <c:v>0.80957164866788645</c:v>
                      </c:pt>
                      <c:pt idx="38">
                        <c:v>0.7827045382418677</c:v>
                      </c:pt>
                      <c:pt idx="39">
                        <c:v>0.75483960198900679</c:v>
                      </c:pt>
                      <c:pt idx="40">
                        <c:v>0.72614903707369038</c:v>
                      </c:pt>
                    </c:numCache>
                  </c:numRef>
                </c:val>
                <c:smooth val="1"/>
                <c:extLst>
                  <c:ext xmlns:c16="http://schemas.microsoft.com/office/drawing/2014/chart" uri="{C3380CC4-5D6E-409C-BE32-E72D297353CC}">
                    <c16:uniqueId val="{00000001-B7CB-4E37-A657-241B1E85BA02}"/>
                  </c:ext>
                </c:extLst>
              </c15:ser>
            </c15:filteredLineSeries>
          </c:ext>
        </c:extLst>
      </c:lineChart>
      <c:catAx>
        <c:axId val="135082388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Arial" panose="020B0604020202020204" pitchFamily="34" charset="0"/>
                  </a:defRPr>
                </a:pPr>
                <a:r>
                  <a:rPr lang="en-US" sz="1400">
                    <a:solidFill>
                      <a:schemeClr val="tx1"/>
                    </a:solidFill>
                    <a:latin typeface="Avenir Next LT Pro Light" panose="020B0304020202020204" pitchFamily="34" charset="0"/>
                    <a:cs typeface="Arial" panose="020B0604020202020204" pitchFamily="34" charset="0"/>
                  </a:rPr>
                  <a:t>Salinity</a:t>
                </a:r>
              </a:p>
            </c:rich>
          </c:tx>
          <c:layout>
            <c:manualLayout>
              <c:xMode val="edge"/>
              <c:yMode val="edge"/>
              <c:x val="0.48591043307086612"/>
              <c:y val="0.89579341644794397"/>
            </c:manualLayout>
          </c:layout>
          <c:overlay val="0"/>
          <c:spPr>
            <a:noFill/>
            <a:ln>
              <a:noFill/>
            </a:ln>
            <a:effectLst/>
          </c:spPr>
        </c:title>
        <c:numFmt formatCode="General" sourceLinked="0"/>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350820528"/>
        <c:crosses val="autoZero"/>
        <c:auto val="1"/>
        <c:lblAlgn val="ctr"/>
        <c:lblOffset val="100"/>
        <c:tickMarkSkip val="8"/>
        <c:noMultiLvlLbl val="0"/>
      </c:catAx>
      <c:valAx>
        <c:axId val="1350820528"/>
        <c:scaling>
          <c:orientation val="minMax"/>
          <c:max val="1.0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venir Next LT Pro Light" panose="020B0304020202020204" pitchFamily="34" charset="0"/>
                    <a:ea typeface="+mn-ea"/>
                    <a:cs typeface="Arial" panose="020B0604020202020204" pitchFamily="34" charset="0"/>
                  </a:defRPr>
                </a:pPr>
                <a:r>
                  <a:rPr lang="en-US" sz="1400" dirty="0">
                    <a:solidFill>
                      <a:schemeClr val="tx1"/>
                    </a:solidFill>
                    <a:latin typeface="Avenir Next LT Pro Light" panose="020B0304020202020204" pitchFamily="34" charset="0"/>
                    <a:cs typeface="Arial" panose="020B0604020202020204" pitchFamily="34" charset="0"/>
                  </a:rPr>
                  <a:t>Proportion</a:t>
                </a:r>
                <a:r>
                  <a:rPr lang="en-US" sz="1400" baseline="0" dirty="0">
                    <a:solidFill>
                      <a:schemeClr val="tx1"/>
                    </a:solidFill>
                    <a:latin typeface="Avenir Next LT Pro Light" panose="020B0304020202020204" pitchFamily="34" charset="0"/>
                    <a:cs typeface="Arial" panose="020B0604020202020204" pitchFamily="34" charset="0"/>
                  </a:rPr>
                  <a:t> </a:t>
                </a:r>
                <a:r>
                  <a:rPr lang="en-US" sz="1400" dirty="0">
                    <a:solidFill>
                      <a:schemeClr val="tx1"/>
                    </a:solidFill>
                    <a:latin typeface="Avenir Next LT Pro Light" panose="020B0304020202020204" pitchFamily="34" charset="0"/>
                    <a:cs typeface="Arial" panose="020B0604020202020204" pitchFamily="34" charset="0"/>
                  </a:rPr>
                  <a:t> Juvenile Survivorship</a:t>
                </a:r>
              </a:p>
            </c:rich>
          </c:tx>
          <c:layout>
            <c:manualLayout>
              <c:xMode val="edge"/>
              <c:yMode val="edge"/>
              <c:x val="1.1632217847769029E-2"/>
              <c:y val="0.19192831364829399"/>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crossAx val="1350823888"/>
        <c:crosses val="autoZero"/>
        <c:crossBetween val="midCat"/>
        <c:majorUnit val="0.2"/>
      </c:valAx>
    </c:plotArea>
    <c:plotVisOnly val="1"/>
    <c:dispBlanksAs val="gap"/>
    <c:showDLblsOverMax val="0"/>
    <c:extLst/>
  </c:chart>
  <c:spPr>
    <a:ln w="12700">
      <a:solidFill>
        <a:schemeClr val="tx1"/>
      </a:solidFill>
    </a:ln>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kumimoji="0" lang="en-US" sz="2000" b="0" i="1" u="none" strike="noStrike" kern="1200" cap="none" spc="0" normalizeH="0" baseline="0" noProof="0" dirty="0">
                <a:ln>
                  <a:noFill/>
                </a:ln>
                <a:solidFill>
                  <a:sysClr val="windowText" lastClr="000000"/>
                </a:solidFill>
                <a:effectLst/>
                <a:uLnTx/>
                <a:uFillTx/>
                <a:latin typeface="Century Gothic" panose="020B0502020202020204" pitchFamily="34" charset="0"/>
                <a:cs typeface="Arial" panose="020B0604020202020204" pitchFamily="34" charset="0"/>
              </a:rPr>
              <a:t>B. glandula</a:t>
            </a:r>
            <a:r>
              <a:rPr kumimoji="0" lang="en-US" sz="2000" b="0" i="0" u="none" strike="noStrike" kern="1200" cap="none" spc="0" normalizeH="0" baseline="0" noProof="0" dirty="0">
                <a:ln>
                  <a:noFill/>
                </a:ln>
                <a:solidFill>
                  <a:sysClr val="windowText" lastClr="000000"/>
                </a:solidFill>
                <a:effectLst/>
                <a:uLnTx/>
                <a:uFillTx/>
                <a:latin typeface="Century Gothic" panose="020B0502020202020204" pitchFamily="34" charset="0"/>
                <a:cs typeface="Arial" panose="020B0604020202020204" pitchFamily="34" charset="0"/>
              </a:rPr>
              <a:t> Population Fluctuations over 30 years</a:t>
            </a:r>
            <a:endParaRPr kumimoji="0" lang="en-US" sz="2000" b="0" i="1" u="none" strike="noStrike" kern="1200" cap="none" spc="0" normalizeH="0" baseline="0" noProof="0" dirty="0">
              <a:ln>
                <a:noFill/>
              </a:ln>
              <a:solidFill>
                <a:sysClr val="windowText" lastClr="000000"/>
              </a:solidFill>
              <a:effectLst/>
              <a:uLnTx/>
              <a:uFillTx/>
              <a:latin typeface="Century Gothic" panose="020B0502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776997469910849E-2"/>
          <c:y val="0.14101625454712899"/>
          <c:w val="0.87390768721477385"/>
          <c:h val="0.60035133766173965"/>
        </c:manualLayout>
      </c:layout>
      <c:lineChart>
        <c:grouping val="standard"/>
        <c:varyColors val="0"/>
        <c:ser>
          <c:idx val="4"/>
          <c:order val="0"/>
          <c:tx>
            <c:strRef>
              <c:f>Sheet2!$O$1</c:f>
              <c:strCache>
                <c:ptCount val="1"/>
                <c:pt idx="0">
                  <c:v>Continuous Reproduction</c:v>
                </c:pt>
              </c:strCache>
            </c:strRef>
          </c:tx>
          <c:spPr>
            <a:ln w="28575" cap="rnd">
              <a:solidFill>
                <a:schemeClr val="accent2"/>
              </a:solidFill>
              <a:round/>
            </a:ln>
            <a:effectLst/>
          </c:spPr>
          <c:marker>
            <c:symbol val="none"/>
          </c:marker>
          <c:dPt>
            <c:idx val="1"/>
            <c:marker>
              <c:symbol val="none"/>
            </c:marker>
            <c:bubble3D val="0"/>
            <c:extLst>
              <c:ext xmlns:c16="http://schemas.microsoft.com/office/drawing/2014/chart" uri="{C3380CC4-5D6E-409C-BE32-E72D297353CC}">
                <c16:uniqueId val="{00000002-E8F1-400A-8D6E-15A5ACC36854}"/>
              </c:ext>
            </c:extLst>
          </c:dPt>
          <c:cat>
            <c:numRef>
              <c:f>Sheet2!$K$2:$K$363</c:f>
              <c:numCache>
                <c:formatCode>0</c:formatCode>
                <c:ptCount val="362"/>
                <c:pt idx="0">
                  <c:v>-0.41666700000000001</c:v>
                </c:pt>
                <c:pt idx="1">
                  <c:v>-0.33333299999999999</c:v>
                </c:pt>
                <c:pt idx="2">
                  <c:v>-0.25</c:v>
                </c:pt>
                <c:pt idx="3">
                  <c:v>-0.16666700000000001</c:v>
                </c:pt>
                <c:pt idx="4">
                  <c:v>-8.3333299999999999E-2</c:v>
                </c:pt>
                <c:pt idx="5">
                  <c:v>0</c:v>
                </c:pt>
                <c:pt idx="6">
                  <c:v>8.3333299999999999E-2</c:v>
                </c:pt>
                <c:pt idx="7">
                  <c:v>0.16666700000000001</c:v>
                </c:pt>
                <c:pt idx="8">
                  <c:v>0.25</c:v>
                </c:pt>
                <c:pt idx="9">
                  <c:v>0.33333299999999999</c:v>
                </c:pt>
                <c:pt idx="10">
                  <c:v>0.41666700000000001</c:v>
                </c:pt>
                <c:pt idx="11">
                  <c:v>0.5</c:v>
                </c:pt>
                <c:pt idx="12">
                  <c:v>0.58333299999999999</c:v>
                </c:pt>
                <c:pt idx="13">
                  <c:v>0.66666700000000001</c:v>
                </c:pt>
                <c:pt idx="14">
                  <c:v>0.75</c:v>
                </c:pt>
                <c:pt idx="15">
                  <c:v>0.83333299999999999</c:v>
                </c:pt>
                <c:pt idx="16">
                  <c:v>0.91666700000000001</c:v>
                </c:pt>
                <c:pt idx="17">
                  <c:v>1</c:v>
                </c:pt>
                <c:pt idx="18">
                  <c:v>1.0833299999999999</c:v>
                </c:pt>
                <c:pt idx="19">
                  <c:v>1.1666700000000001</c:v>
                </c:pt>
                <c:pt idx="20">
                  <c:v>1.25</c:v>
                </c:pt>
                <c:pt idx="21">
                  <c:v>1.3333299999999999</c:v>
                </c:pt>
                <c:pt idx="22">
                  <c:v>1.4166700000000001</c:v>
                </c:pt>
                <c:pt idx="23">
                  <c:v>1.5</c:v>
                </c:pt>
                <c:pt idx="24">
                  <c:v>1.5833299999999999</c:v>
                </c:pt>
                <c:pt idx="25">
                  <c:v>1.6666700000000001</c:v>
                </c:pt>
                <c:pt idx="26">
                  <c:v>1.75</c:v>
                </c:pt>
                <c:pt idx="27">
                  <c:v>1.8333299999999999</c:v>
                </c:pt>
                <c:pt idx="28">
                  <c:v>1.9166700000000001</c:v>
                </c:pt>
                <c:pt idx="29">
                  <c:v>2</c:v>
                </c:pt>
                <c:pt idx="30">
                  <c:v>2.0833300000000001</c:v>
                </c:pt>
                <c:pt idx="31">
                  <c:v>2.1666699999999999</c:v>
                </c:pt>
                <c:pt idx="32">
                  <c:v>2.25</c:v>
                </c:pt>
                <c:pt idx="33">
                  <c:v>2.3333300000000001</c:v>
                </c:pt>
                <c:pt idx="34">
                  <c:v>2.4166699999999999</c:v>
                </c:pt>
                <c:pt idx="35">
                  <c:v>2.5</c:v>
                </c:pt>
                <c:pt idx="36">
                  <c:v>2.5833300000000001</c:v>
                </c:pt>
                <c:pt idx="37">
                  <c:v>2.6666699999999999</c:v>
                </c:pt>
                <c:pt idx="38">
                  <c:v>2.75</c:v>
                </c:pt>
                <c:pt idx="39">
                  <c:v>2.8333300000000001</c:v>
                </c:pt>
                <c:pt idx="40">
                  <c:v>2.9166699999999999</c:v>
                </c:pt>
                <c:pt idx="41">
                  <c:v>3</c:v>
                </c:pt>
                <c:pt idx="42">
                  <c:v>3.0833300000000001</c:v>
                </c:pt>
                <c:pt idx="43">
                  <c:v>3.1666699999999999</c:v>
                </c:pt>
                <c:pt idx="44">
                  <c:v>3.25</c:v>
                </c:pt>
                <c:pt idx="45">
                  <c:v>3.3333300000000001</c:v>
                </c:pt>
                <c:pt idx="46">
                  <c:v>3.4166699999999999</c:v>
                </c:pt>
                <c:pt idx="47">
                  <c:v>3.5</c:v>
                </c:pt>
                <c:pt idx="48">
                  <c:v>3.5833300000000001</c:v>
                </c:pt>
                <c:pt idx="49">
                  <c:v>3.6666699999999999</c:v>
                </c:pt>
                <c:pt idx="50">
                  <c:v>3.75</c:v>
                </c:pt>
                <c:pt idx="51">
                  <c:v>3.8333300000000001</c:v>
                </c:pt>
                <c:pt idx="52">
                  <c:v>3.9166699999999999</c:v>
                </c:pt>
                <c:pt idx="53">
                  <c:v>4</c:v>
                </c:pt>
                <c:pt idx="54">
                  <c:v>4.0833300000000001</c:v>
                </c:pt>
                <c:pt idx="55">
                  <c:v>4.1666699999999999</c:v>
                </c:pt>
                <c:pt idx="56">
                  <c:v>4.25</c:v>
                </c:pt>
                <c:pt idx="57">
                  <c:v>4.3333300000000001</c:v>
                </c:pt>
                <c:pt idx="58">
                  <c:v>4.4166699999999999</c:v>
                </c:pt>
                <c:pt idx="59">
                  <c:v>4.5</c:v>
                </c:pt>
                <c:pt idx="60">
                  <c:v>4.5833300000000001</c:v>
                </c:pt>
                <c:pt idx="61">
                  <c:v>4.6666699999999999</c:v>
                </c:pt>
                <c:pt idx="62">
                  <c:v>4.75</c:v>
                </c:pt>
                <c:pt idx="63">
                  <c:v>4.8333300000000001</c:v>
                </c:pt>
                <c:pt idx="64">
                  <c:v>4.9166699999999999</c:v>
                </c:pt>
                <c:pt idx="65">
                  <c:v>5</c:v>
                </c:pt>
                <c:pt idx="66">
                  <c:v>5.0833300000000001</c:v>
                </c:pt>
                <c:pt idx="67">
                  <c:v>5.1666699999999999</c:v>
                </c:pt>
                <c:pt idx="68">
                  <c:v>5.25</c:v>
                </c:pt>
                <c:pt idx="69">
                  <c:v>5.3333300000000001</c:v>
                </c:pt>
                <c:pt idx="70">
                  <c:v>5.4166699999999999</c:v>
                </c:pt>
                <c:pt idx="71">
                  <c:v>5.5</c:v>
                </c:pt>
                <c:pt idx="72">
                  <c:v>5.5833300000000001</c:v>
                </c:pt>
                <c:pt idx="73">
                  <c:v>5.6666699999999999</c:v>
                </c:pt>
                <c:pt idx="74">
                  <c:v>5.75</c:v>
                </c:pt>
                <c:pt idx="75">
                  <c:v>5.8333300000000001</c:v>
                </c:pt>
                <c:pt idx="76">
                  <c:v>5.9166699999999999</c:v>
                </c:pt>
                <c:pt idx="77">
                  <c:v>6</c:v>
                </c:pt>
                <c:pt idx="78">
                  <c:v>6.0833300000000001</c:v>
                </c:pt>
                <c:pt idx="79">
                  <c:v>6.1666699999999999</c:v>
                </c:pt>
                <c:pt idx="80">
                  <c:v>6.25</c:v>
                </c:pt>
                <c:pt idx="81">
                  <c:v>6.3333300000000001</c:v>
                </c:pt>
                <c:pt idx="82">
                  <c:v>6.4166699999999999</c:v>
                </c:pt>
                <c:pt idx="83">
                  <c:v>6.5</c:v>
                </c:pt>
                <c:pt idx="84">
                  <c:v>6.5833300000000001</c:v>
                </c:pt>
                <c:pt idx="85">
                  <c:v>6.6666699999999999</c:v>
                </c:pt>
                <c:pt idx="86">
                  <c:v>6.75</c:v>
                </c:pt>
                <c:pt idx="87">
                  <c:v>6.8333300000000001</c:v>
                </c:pt>
                <c:pt idx="88">
                  <c:v>6.9166699999999999</c:v>
                </c:pt>
                <c:pt idx="89">
                  <c:v>7</c:v>
                </c:pt>
                <c:pt idx="90">
                  <c:v>7.0833300000000001</c:v>
                </c:pt>
                <c:pt idx="91">
                  <c:v>7.1666699999999999</c:v>
                </c:pt>
                <c:pt idx="92">
                  <c:v>7.25</c:v>
                </c:pt>
                <c:pt idx="93">
                  <c:v>7.3333300000000001</c:v>
                </c:pt>
                <c:pt idx="94">
                  <c:v>7.4166699999999999</c:v>
                </c:pt>
                <c:pt idx="95">
                  <c:v>7.5</c:v>
                </c:pt>
                <c:pt idx="96">
                  <c:v>7.5833300000000001</c:v>
                </c:pt>
                <c:pt idx="97">
                  <c:v>7.6666699999999999</c:v>
                </c:pt>
                <c:pt idx="98">
                  <c:v>7.75</c:v>
                </c:pt>
                <c:pt idx="99">
                  <c:v>7.8333300000000001</c:v>
                </c:pt>
                <c:pt idx="100">
                  <c:v>7.9166699999999999</c:v>
                </c:pt>
                <c:pt idx="101">
                  <c:v>8</c:v>
                </c:pt>
                <c:pt idx="102">
                  <c:v>8.0833300000000001</c:v>
                </c:pt>
                <c:pt idx="103">
                  <c:v>8.1666699999999999</c:v>
                </c:pt>
                <c:pt idx="104">
                  <c:v>8.25</c:v>
                </c:pt>
                <c:pt idx="105">
                  <c:v>8.3333300000000001</c:v>
                </c:pt>
                <c:pt idx="106">
                  <c:v>8.4166699999999999</c:v>
                </c:pt>
                <c:pt idx="107">
                  <c:v>8.5</c:v>
                </c:pt>
                <c:pt idx="108">
                  <c:v>8.5833300000000001</c:v>
                </c:pt>
                <c:pt idx="109">
                  <c:v>8.6666699999999999</c:v>
                </c:pt>
                <c:pt idx="110">
                  <c:v>8.75</c:v>
                </c:pt>
                <c:pt idx="111">
                  <c:v>8.8333300000000001</c:v>
                </c:pt>
                <c:pt idx="112">
                  <c:v>8.9166699999999999</c:v>
                </c:pt>
                <c:pt idx="113">
                  <c:v>9</c:v>
                </c:pt>
                <c:pt idx="114">
                  <c:v>9.0833300000000001</c:v>
                </c:pt>
                <c:pt idx="115">
                  <c:v>9.1666699999999999</c:v>
                </c:pt>
                <c:pt idx="116">
                  <c:v>9.25</c:v>
                </c:pt>
                <c:pt idx="117">
                  <c:v>9.3333300000000001</c:v>
                </c:pt>
                <c:pt idx="118">
                  <c:v>9.4166699999999999</c:v>
                </c:pt>
                <c:pt idx="119">
                  <c:v>9.5</c:v>
                </c:pt>
                <c:pt idx="120">
                  <c:v>9.5833300000000001</c:v>
                </c:pt>
                <c:pt idx="121">
                  <c:v>9.6666699999999999</c:v>
                </c:pt>
                <c:pt idx="122">
                  <c:v>9.75</c:v>
                </c:pt>
                <c:pt idx="123">
                  <c:v>9.8333300000000001</c:v>
                </c:pt>
                <c:pt idx="124">
                  <c:v>9.9166699999999999</c:v>
                </c:pt>
                <c:pt idx="125">
                  <c:v>10</c:v>
                </c:pt>
                <c:pt idx="126">
                  <c:v>10.083299999999999</c:v>
                </c:pt>
                <c:pt idx="127">
                  <c:v>10.166700000000001</c:v>
                </c:pt>
                <c:pt idx="128">
                  <c:v>10.25</c:v>
                </c:pt>
                <c:pt idx="129">
                  <c:v>10.333299999999999</c:v>
                </c:pt>
                <c:pt idx="130">
                  <c:v>10.416700000000001</c:v>
                </c:pt>
                <c:pt idx="131">
                  <c:v>10.5</c:v>
                </c:pt>
                <c:pt idx="132">
                  <c:v>10.583299999999999</c:v>
                </c:pt>
                <c:pt idx="133">
                  <c:v>10.666700000000001</c:v>
                </c:pt>
                <c:pt idx="134">
                  <c:v>10.75</c:v>
                </c:pt>
                <c:pt idx="135">
                  <c:v>10.833299999999999</c:v>
                </c:pt>
                <c:pt idx="136">
                  <c:v>10.916700000000001</c:v>
                </c:pt>
                <c:pt idx="137">
                  <c:v>11</c:v>
                </c:pt>
                <c:pt idx="138">
                  <c:v>11.083299999999999</c:v>
                </c:pt>
                <c:pt idx="139">
                  <c:v>11.166700000000001</c:v>
                </c:pt>
                <c:pt idx="140">
                  <c:v>11.25</c:v>
                </c:pt>
                <c:pt idx="141">
                  <c:v>11.333299999999999</c:v>
                </c:pt>
                <c:pt idx="142">
                  <c:v>11.416700000000001</c:v>
                </c:pt>
                <c:pt idx="143">
                  <c:v>11.5</c:v>
                </c:pt>
                <c:pt idx="144">
                  <c:v>11.583299999999999</c:v>
                </c:pt>
                <c:pt idx="145">
                  <c:v>11.666700000000001</c:v>
                </c:pt>
                <c:pt idx="146">
                  <c:v>11.75</c:v>
                </c:pt>
                <c:pt idx="147">
                  <c:v>11.833299999999999</c:v>
                </c:pt>
                <c:pt idx="148">
                  <c:v>11.916700000000001</c:v>
                </c:pt>
                <c:pt idx="149">
                  <c:v>12</c:v>
                </c:pt>
                <c:pt idx="150">
                  <c:v>12.083299999999999</c:v>
                </c:pt>
                <c:pt idx="151">
                  <c:v>12.166700000000001</c:v>
                </c:pt>
                <c:pt idx="152">
                  <c:v>12.25</c:v>
                </c:pt>
                <c:pt idx="153">
                  <c:v>12.333299999999999</c:v>
                </c:pt>
                <c:pt idx="154">
                  <c:v>12.416700000000001</c:v>
                </c:pt>
                <c:pt idx="155">
                  <c:v>12.5</c:v>
                </c:pt>
                <c:pt idx="156">
                  <c:v>12.583299999999999</c:v>
                </c:pt>
                <c:pt idx="157">
                  <c:v>12.666700000000001</c:v>
                </c:pt>
                <c:pt idx="158">
                  <c:v>12.75</c:v>
                </c:pt>
                <c:pt idx="159">
                  <c:v>12.833299999999999</c:v>
                </c:pt>
                <c:pt idx="160">
                  <c:v>12.916700000000001</c:v>
                </c:pt>
                <c:pt idx="161">
                  <c:v>13</c:v>
                </c:pt>
                <c:pt idx="162">
                  <c:v>13.083299999999999</c:v>
                </c:pt>
                <c:pt idx="163">
                  <c:v>13.166700000000001</c:v>
                </c:pt>
                <c:pt idx="164">
                  <c:v>13.25</c:v>
                </c:pt>
                <c:pt idx="165">
                  <c:v>13.333299999999999</c:v>
                </c:pt>
                <c:pt idx="166">
                  <c:v>13.416700000000001</c:v>
                </c:pt>
                <c:pt idx="167">
                  <c:v>13.5</c:v>
                </c:pt>
                <c:pt idx="168">
                  <c:v>13.583299999999999</c:v>
                </c:pt>
                <c:pt idx="169">
                  <c:v>13.666700000000001</c:v>
                </c:pt>
                <c:pt idx="170">
                  <c:v>13.75</c:v>
                </c:pt>
                <c:pt idx="171">
                  <c:v>13.833299999999999</c:v>
                </c:pt>
                <c:pt idx="172">
                  <c:v>13.916700000000001</c:v>
                </c:pt>
                <c:pt idx="173">
                  <c:v>14</c:v>
                </c:pt>
                <c:pt idx="174">
                  <c:v>14.083299999999999</c:v>
                </c:pt>
                <c:pt idx="175">
                  <c:v>14.166700000000001</c:v>
                </c:pt>
                <c:pt idx="176">
                  <c:v>14.25</c:v>
                </c:pt>
                <c:pt idx="177">
                  <c:v>14.333299999999999</c:v>
                </c:pt>
                <c:pt idx="178">
                  <c:v>14.416700000000001</c:v>
                </c:pt>
                <c:pt idx="179">
                  <c:v>14.5</c:v>
                </c:pt>
                <c:pt idx="180">
                  <c:v>14.583299999999999</c:v>
                </c:pt>
                <c:pt idx="181">
                  <c:v>14.666700000000001</c:v>
                </c:pt>
                <c:pt idx="182">
                  <c:v>14.75</c:v>
                </c:pt>
                <c:pt idx="183">
                  <c:v>14.833299999999999</c:v>
                </c:pt>
                <c:pt idx="184">
                  <c:v>14.916700000000001</c:v>
                </c:pt>
                <c:pt idx="185">
                  <c:v>15</c:v>
                </c:pt>
                <c:pt idx="186">
                  <c:v>15.083299999999999</c:v>
                </c:pt>
                <c:pt idx="187">
                  <c:v>15.166700000000001</c:v>
                </c:pt>
                <c:pt idx="188">
                  <c:v>15.25</c:v>
                </c:pt>
                <c:pt idx="189">
                  <c:v>15.333299999999999</c:v>
                </c:pt>
                <c:pt idx="190">
                  <c:v>15.416700000000001</c:v>
                </c:pt>
                <c:pt idx="191">
                  <c:v>15.5</c:v>
                </c:pt>
                <c:pt idx="192">
                  <c:v>15.583299999999999</c:v>
                </c:pt>
                <c:pt idx="193">
                  <c:v>15.666700000000001</c:v>
                </c:pt>
                <c:pt idx="194">
                  <c:v>15.75</c:v>
                </c:pt>
                <c:pt idx="195">
                  <c:v>15.833299999999999</c:v>
                </c:pt>
                <c:pt idx="196">
                  <c:v>15.916700000000001</c:v>
                </c:pt>
                <c:pt idx="197">
                  <c:v>16</c:v>
                </c:pt>
                <c:pt idx="198">
                  <c:v>16.083300000000001</c:v>
                </c:pt>
                <c:pt idx="199">
                  <c:v>16.166699999999999</c:v>
                </c:pt>
                <c:pt idx="200">
                  <c:v>16.25</c:v>
                </c:pt>
                <c:pt idx="201">
                  <c:v>16.333300000000001</c:v>
                </c:pt>
                <c:pt idx="202">
                  <c:v>16.416699999999999</c:v>
                </c:pt>
                <c:pt idx="203">
                  <c:v>16.5</c:v>
                </c:pt>
                <c:pt idx="204">
                  <c:v>16.583300000000001</c:v>
                </c:pt>
                <c:pt idx="205">
                  <c:v>16.666699999999999</c:v>
                </c:pt>
                <c:pt idx="206">
                  <c:v>16.75</c:v>
                </c:pt>
                <c:pt idx="207">
                  <c:v>16.833300000000001</c:v>
                </c:pt>
                <c:pt idx="208">
                  <c:v>16.916699999999999</c:v>
                </c:pt>
                <c:pt idx="209">
                  <c:v>17</c:v>
                </c:pt>
                <c:pt idx="210">
                  <c:v>17.083300000000001</c:v>
                </c:pt>
                <c:pt idx="211">
                  <c:v>17.166699999999999</c:v>
                </c:pt>
                <c:pt idx="212">
                  <c:v>17.25</c:v>
                </c:pt>
                <c:pt idx="213">
                  <c:v>17.333300000000001</c:v>
                </c:pt>
                <c:pt idx="214">
                  <c:v>17.416699999999999</c:v>
                </c:pt>
                <c:pt idx="215">
                  <c:v>17.5</c:v>
                </c:pt>
                <c:pt idx="216">
                  <c:v>17.583300000000001</c:v>
                </c:pt>
                <c:pt idx="217">
                  <c:v>17.666699999999999</c:v>
                </c:pt>
                <c:pt idx="218">
                  <c:v>17.75</c:v>
                </c:pt>
                <c:pt idx="219">
                  <c:v>17.833300000000001</c:v>
                </c:pt>
                <c:pt idx="220">
                  <c:v>17.916699999999999</c:v>
                </c:pt>
                <c:pt idx="221">
                  <c:v>18</c:v>
                </c:pt>
                <c:pt idx="222">
                  <c:v>18.083300000000001</c:v>
                </c:pt>
                <c:pt idx="223">
                  <c:v>18.166699999999999</c:v>
                </c:pt>
                <c:pt idx="224">
                  <c:v>18.25</c:v>
                </c:pt>
                <c:pt idx="225">
                  <c:v>18.333300000000001</c:v>
                </c:pt>
                <c:pt idx="226">
                  <c:v>18.416699999999999</c:v>
                </c:pt>
                <c:pt idx="227">
                  <c:v>18.5</c:v>
                </c:pt>
                <c:pt idx="228">
                  <c:v>18.583300000000001</c:v>
                </c:pt>
                <c:pt idx="229">
                  <c:v>18.666699999999999</c:v>
                </c:pt>
                <c:pt idx="230">
                  <c:v>18.75</c:v>
                </c:pt>
                <c:pt idx="231">
                  <c:v>18.833300000000001</c:v>
                </c:pt>
                <c:pt idx="232">
                  <c:v>18.916699999999999</c:v>
                </c:pt>
                <c:pt idx="233">
                  <c:v>19</c:v>
                </c:pt>
                <c:pt idx="234">
                  <c:v>19.083300000000001</c:v>
                </c:pt>
                <c:pt idx="235">
                  <c:v>19.166699999999999</c:v>
                </c:pt>
                <c:pt idx="236">
                  <c:v>19.25</c:v>
                </c:pt>
                <c:pt idx="237">
                  <c:v>19.333300000000001</c:v>
                </c:pt>
                <c:pt idx="238">
                  <c:v>19.416699999999999</c:v>
                </c:pt>
                <c:pt idx="239">
                  <c:v>19.5</c:v>
                </c:pt>
                <c:pt idx="240">
                  <c:v>19.583300000000001</c:v>
                </c:pt>
                <c:pt idx="241">
                  <c:v>19.666699999999999</c:v>
                </c:pt>
                <c:pt idx="242">
                  <c:v>19.75</c:v>
                </c:pt>
                <c:pt idx="243">
                  <c:v>19.833300000000001</c:v>
                </c:pt>
                <c:pt idx="244">
                  <c:v>19.916699999999999</c:v>
                </c:pt>
                <c:pt idx="245">
                  <c:v>20</c:v>
                </c:pt>
                <c:pt idx="246">
                  <c:v>20.083300000000001</c:v>
                </c:pt>
                <c:pt idx="247">
                  <c:v>20.166699999999999</c:v>
                </c:pt>
                <c:pt idx="248">
                  <c:v>20.25</c:v>
                </c:pt>
                <c:pt idx="249">
                  <c:v>20.333300000000001</c:v>
                </c:pt>
                <c:pt idx="250">
                  <c:v>20.416699999999999</c:v>
                </c:pt>
                <c:pt idx="251">
                  <c:v>20.5</c:v>
                </c:pt>
                <c:pt idx="252">
                  <c:v>20.583300000000001</c:v>
                </c:pt>
                <c:pt idx="253">
                  <c:v>20.666699999999999</c:v>
                </c:pt>
                <c:pt idx="254">
                  <c:v>20.75</c:v>
                </c:pt>
                <c:pt idx="255">
                  <c:v>20.833300000000001</c:v>
                </c:pt>
                <c:pt idx="256">
                  <c:v>20.916699999999999</c:v>
                </c:pt>
                <c:pt idx="257">
                  <c:v>21</c:v>
                </c:pt>
                <c:pt idx="258">
                  <c:v>21.083300000000001</c:v>
                </c:pt>
                <c:pt idx="259">
                  <c:v>21.166699999999999</c:v>
                </c:pt>
                <c:pt idx="260">
                  <c:v>21.25</c:v>
                </c:pt>
                <c:pt idx="261">
                  <c:v>21.333300000000001</c:v>
                </c:pt>
                <c:pt idx="262">
                  <c:v>21.416699999999999</c:v>
                </c:pt>
                <c:pt idx="263">
                  <c:v>21.5</c:v>
                </c:pt>
                <c:pt idx="264">
                  <c:v>21.583300000000001</c:v>
                </c:pt>
                <c:pt idx="265">
                  <c:v>21.666699999999999</c:v>
                </c:pt>
                <c:pt idx="266">
                  <c:v>21.75</c:v>
                </c:pt>
                <c:pt idx="267">
                  <c:v>21.833300000000001</c:v>
                </c:pt>
                <c:pt idx="268">
                  <c:v>21.916699999999999</c:v>
                </c:pt>
                <c:pt idx="269">
                  <c:v>22</c:v>
                </c:pt>
                <c:pt idx="270">
                  <c:v>22.083300000000001</c:v>
                </c:pt>
                <c:pt idx="271">
                  <c:v>22.166699999999999</c:v>
                </c:pt>
                <c:pt idx="272">
                  <c:v>22.25</c:v>
                </c:pt>
                <c:pt idx="273">
                  <c:v>22.333300000000001</c:v>
                </c:pt>
                <c:pt idx="274">
                  <c:v>22.416699999999999</c:v>
                </c:pt>
                <c:pt idx="275">
                  <c:v>22.5</c:v>
                </c:pt>
                <c:pt idx="276">
                  <c:v>22.583300000000001</c:v>
                </c:pt>
                <c:pt idx="277">
                  <c:v>22.666699999999999</c:v>
                </c:pt>
                <c:pt idx="278">
                  <c:v>22.75</c:v>
                </c:pt>
                <c:pt idx="279">
                  <c:v>22.833300000000001</c:v>
                </c:pt>
                <c:pt idx="280">
                  <c:v>22.916699999999999</c:v>
                </c:pt>
                <c:pt idx="281">
                  <c:v>23</c:v>
                </c:pt>
                <c:pt idx="282">
                  <c:v>23.083300000000001</c:v>
                </c:pt>
                <c:pt idx="283">
                  <c:v>23.166699999999999</c:v>
                </c:pt>
                <c:pt idx="284">
                  <c:v>23.25</c:v>
                </c:pt>
                <c:pt idx="285">
                  <c:v>23.333300000000001</c:v>
                </c:pt>
                <c:pt idx="286">
                  <c:v>23.416699999999999</c:v>
                </c:pt>
                <c:pt idx="287">
                  <c:v>23.5</c:v>
                </c:pt>
                <c:pt idx="288">
                  <c:v>23.583300000000001</c:v>
                </c:pt>
                <c:pt idx="289">
                  <c:v>23.666699999999999</c:v>
                </c:pt>
                <c:pt idx="290">
                  <c:v>23.75</c:v>
                </c:pt>
                <c:pt idx="291">
                  <c:v>23.833300000000001</c:v>
                </c:pt>
                <c:pt idx="292">
                  <c:v>23.916699999999999</c:v>
                </c:pt>
                <c:pt idx="293">
                  <c:v>24</c:v>
                </c:pt>
                <c:pt idx="294">
                  <c:v>24.083300000000001</c:v>
                </c:pt>
                <c:pt idx="295">
                  <c:v>24.166699999999999</c:v>
                </c:pt>
                <c:pt idx="296">
                  <c:v>24.25</c:v>
                </c:pt>
                <c:pt idx="297">
                  <c:v>24.333300000000001</c:v>
                </c:pt>
                <c:pt idx="298">
                  <c:v>24.416699999999999</c:v>
                </c:pt>
                <c:pt idx="299">
                  <c:v>24.5</c:v>
                </c:pt>
                <c:pt idx="300">
                  <c:v>24.583300000000001</c:v>
                </c:pt>
                <c:pt idx="301">
                  <c:v>24.666699999999999</c:v>
                </c:pt>
                <c:pt idx="302">
                  <c:v>24.75</c:v>
                </c:pt>
                <c:pt idx="303">
                  <c:v>24.833300000000001</c:v>
                </c:pt>
                <c:pt idx="304">
                  <c:v>24.916699999999999</c:v>
                </c:pt>
                <c:pt idx="305">
                  <c:v>25</c:v>
                </c:pt>
                <c:pt idx="306">
                  <c:v>25.083300000000001</c:v>
                </c:pt>
                <c:pt idx="307">
                  <c:v>25.166699999999999</c:v>
                </c:pt>
                <c:pt idx="308">
                  <c:v>25.25</c:v>
                </c:pt>
                <c:pt idx="309">
                  <c:v>25.333300000000001</c:v>
                </c:pt>
                <c:pt idx="310">
                  <c:v>25.416699999999999</c:v>
                </c:pt>
                <c:pt idx="311">
                  <c:v>25.5</c:v>
                </c:pt>
                <c:pt idx="312">
                  <c:v>25.583300000000001</c:v>
                </c:pt>
                <c:pt idx="313">
                  <c:v>25.666699999999999</c:v>
                </c:pt>
                <c:pt idx="314">
                  <c:v>25.75</c:v>
                </c:pt>
                <c:pt idx="315">
                  <c:v>25.833300000000001</c:v>
                </c:pt>
                <c:pt idx="316">
                  <c:v>25.916699999999999</c:v>
                </c:pt>
                <c:pt idx="317">
                  <c:v>26</c:v>
                </c:pt>
                <c:pt idx="318">
                  <c:v>26.083300000000001</c:v>
                </c:pt>
                <c:pt idx="319">
                  <c:v>26.166699999999999</c:v>
                </c:pt>
                <c:pt idx="320">
                  <c:v>26.25</c:v>
                </c:pt>
                <c:pt idx="321">
                  <c:v>26.333300000000001</c:v>
                </c:pt>
                <c:pt idx="322">
                  <c:v>26.416699999999999</c:v>
                </c:pt>
                <c:pt idx="323">
                  <c:v>26.5</c:v>
                </c:pt>
                <c:pt idx="324">
                  <c:v>26.583300000000001</c:v>
                </c:pt>
                <c:pt idx="325">
                  <c:v>26.666699999999999</c:v>
                </c:pt>
                <c:pt idx="326">
                  <c:v>26.75</c:v>
                </c:pt>
                <c:pt idx="327">
                  <c:v>26.833300000000001</c:v>
                </c:pt>
                <c:pt idx="328">
                  <c:v>26.916699999999999</c:v>
                </c:pt>
                <c:pt idx="329">
                  <c:v>27</c:v>
                </c:pt>
                <c:pt idx="330">
                  <c:v>27.083300000000001</c:v>
                </c:pt>
                <c:pt idx="331">
                  <c:v>27.166699999999999</c:v>
                </c:pt>
                <c:pt idx="332">
                  <c:v>27.25</c:v>
                </c:pt>
                <c:pt idx="333">
                  <c:v>27.333300000000001</c:v>
                </c:pt>
                <c:pt idx="334">
                  <c:v>27.416699999999999</c:v>
                </c:pt>
                <c:pt idx="335">
                  <c:v>27.5</c:v>
                </c:pt>
                <c:pt idx="336">
                  <c:v>27.583300000000001</c:v>
                </c:pt>
                <c:pt idx="337">
                  <c:v>27.666699999999999</c:v>
                </c:pt>
                <c:pt idx="338">
                  <c:v>27.75</c:v>
                </c:pt>
                <c:pt idx="339">
                  <c:v>27.833300000000001</c:v>
                </c:pt>
                <c:pt idx="340">
                  <c:v>27.916699999999999</c:v>
                </c:pt>
                <c:pt idx="341">
                  <c:v>28</c:v>
                </c:pt>
                <c:pt idx="342">
                  <c:v>28.083300000000001</c:v>
                </c:pt>
                <c:pt idx="343">
                  <c:v>28.166699999999999</c:v>
                </c:pt>
                <c:pt idx="344">
                  <c:v>28.25</c:v>
                </c:pt>
                <c:pt idx="345">
                  <c:v>28.333300000000001</c:v>
                </c:pt>
                <c:pt idx="346">
                  <c:v>28.416699999999999</c:v>
                </c:pt>
                <c:pt idx="347">
                  <c:v>28.5</c:v>
                </c:pt>
                <c:pt idx="348">
                  <c:v>28.583300000000001</c:v>
                </c:pt>
                <c:pt idx="349">
                  <c:v>28.666699999999999</c:v>
                </c:pt>
                <c:pt idx="350">
                  <c:v>28.75</c:v>
                </c:pt>
                <c:pt idx="351">
                  <c:v>28.833300000000001</c:v>
                </c:pt>
                <c:pt idx="352">
                  <c:v>28.916699999999999</c:v>
                </c:pt>
                <c:pt idx="353">
                  <c:v>29</c:v>
                </c:pt>
                <c:pt idx="354">
                  <c:v>29.083300000000001</c:v>
                </c:pt>
                <c:pt idx="355">
                  <c:v>29.166699999999999</c:v>
                </c:pt>
                <c:pt idx="356">
                  <c:v>29.25</c:v>
                </c:pt>
                <c:pt idx="357">
                  <c:v>29.333300000000001</c:v>
                </c:pt>
                <c:pt idx="358">
                  <c:v>29.416699999999999</c:v>
                </c:pt>
                <c:pt idx="359">
                  <c:v>29.5</c:v>
                </c:pt>
                <c:pt idx="360">
                  <c:v>29.583300000000001</c:v>
                </c:pt>
                <c:pt idx="361">
                  <c:v>29.666699999999999</c:v>
                </c:pt>
              </c:numCache>
            </c:numRef>
          </c:cat>
          <c:val>
            <c:numRef>
              <c:f>Sheet2!$O$2:$O$363</c:f>
              <c:numCache>
                <c:formatCode>General</c:formatCode>
                <c:ptCount val="362"/>
                <c:pt idx="0">
                  <c:v>2976</c:v>
                </c:pt>
                <c:pt idx="1">
                  <c:v>2289</c:v>
                </c:pt>
                <c:pt idx="2">
                  <c:v>2396</c:v>
                </c:pt>
                <c:pt idx="3">
                  <c:v>2987</c:v>
                </c:pt>
                <c:pt idx="4">
                  <c:v>3761</c:v>
                </c:pt>
                <c:pt idx="5">
                  <c:v>4328</c:v>
                </c:pt>
                <c:pt idx="6">
                  <c:v>4648</c:v>
                </c:pt>
                <c:pt idx="7">
                  <c:v>4765</c:v>
                </c:pt>
                <c:pt idx="8">
                  <c:v>4534</c:v>
                </c:pt>
                <c:pt idx="9">
                  <c:v>4063</c:v>
                </c:pt>
                <c:pt idx="10">
                  <c:v>3706</c:v>
                </c:pt>
                <c:pt idx="11">
                  <c:v>3524</c:v>
                </c:pt>
                <c:pt idx="12">
                  <c:v>3526</c:v>
                </c:pt>
                <c:pt idx="13">
                  <c:v>3667</c:v>
                </c:pt>
                <c:pt idx="14">
                  <c:v>3920</c:v>
                </c:pt>
                <c:pt idx="15">
                  <c:v>4145</c:v>
                </c:pt>
                <c:pt idx="16">
                  <c:v>4288</c:v>
                </c:pt>
                <c:pt idx="17">
                  <c:v>4322</c:v>
                </c:pt>
                <c:pt idx="18">
                  <c:v>4292</c:v>
                </c:pt>
                <c:pt idx="19">
                  <c:v>4160</c:v>
                </c:pt>
                <c:pt idx="20">
                  <c:v>3991</c:v>
                </c:pt>
                <c:pt idx="21">
                  <c:v>3815</c:v>
                </c:pt>
                <c:pt idx="22">
                  <c:v>3850</c:v>
                </c:pt>
                <c:pt idx="23">
                  <c:v>4056</c:v>
                </c:pt>
                <c:pt idx="24">
                  <c:v>4122</c:v>
                </c:pt>
                <c:pt idx="25">
                  <c:v>4223</c:v>
                </c:pt>
                <c:pt idx="26">
                  <c:v>4300</c:v>
                </c:pt>
                <c:pt idx="27">
                  <c:v>4384</c:v>
                </c:pt>
                <c:pt idx="28">
                  <c:v>4314</c:v>
                </c:pt>
                <c:pt idx="29">
                  <c:v>4200</c:v>
                </c:pt>
                <c:pt idx="30">
                  <c:v>4079</c:v>
                </c:pt>
                <c:pt idx="31">
                  <c:v>4188</c:v>
                </c:pt>
                <c:pt idx="32">
                  <c:v>4172</c:v>
                </c:pt>
                <c:pt idx="33">
                  <c:v>4162</c:v>
                </c:pt>
                <c:pt idx="34">
                  <c:v>4149</c:v>
                </c:pt>
                <c:pt idx="35">
                  <c:v>4208</c:v>
                </c:pt>
                <c:pt idx="36">
                  <c:v>4238</c:v>
                </c:pt>
                <c:pt idx="37">
                  <c:v>4181</c:v>
                </c:pt>
                <c:pt idx="38">
                  <c:v>4203</c:v>
                </c:pt>
                <c:pt idx="39">
                  <c:v>4124</c:v>
                </c:pt>
                <c:pt idx="40">
                  <c:v>4069</c:v>
                </c:pt>
                <c:pt idx="41">
                  <c:v>3997</c:v>
                </c:pt>
                <c:pt idx="42">
                  <c:v>3979</c:v>
                </c:pt>
                <c:pt idx="43">
                  <c:v>4009</c:v>
                </c:pt>
                <c:pt idx="44">
                  <c:v>4069</c:v>
                </c:pt>
                <c:pt idx="45">
                  <c:v>4116</c:v>
                </c:pt>
                <c:pt idx="46">
                  <c:v>4094</c:v>
                </c:pt>
                <c:pt idx="47">
                  <c:v>4133</c:v>
                </c:pt>
                <c:pt idx="48">
                  <c:v>4181</c:v>
                </c:pt>
                <c:pt idx="49">
                  <c:v>4200</c:v>
                </c:pt>
                <c:pt idx="50">
                  <c:v>4177</c:v>
                </c:pt>
                <c:pt idx="51">
                  <c:v>4187</c:v>
                </c:pt>
                <c:pt idx="52">
                  <c:v>4136</c:v>
                </c:pt>
                <c:pt idx="53">
                  <c:v>4180</c:v>
                </c:pt>
                <c:pt idx="54">
                  <c:v>4183</c:v>
                </c:pt>
                <c:pt idx="55">
                  <c:v>4235</c:v>
                </c:pt>
                <c:pt idx="56">
                  <c:v>4152</c:v>
                </c:pt>
                <c:pt idx="57">
                  <c:v>4124</c:v>
                </c:pt>
                <c:pt idx="58">
                  <c:v>4168</c:v>
                </c:pt>
                <c:pt idx="59">
                  <c:v>4188</c:v>
                </c:pt>
                <c:pt idx="60">
                  <c:v>4132</c:v>
                </c:pt>
                <c:pt idx="61">
                  <c:v>4174</c:v>
                </c:pt>
                <c:pt idx="62">
                  <c:v>4213</c:v>
                </c:pt>
                <c:pt idx="63">
                  <c:v>4230</c:v>
                </c:pt>
                <c:pt idx="64">
                  <c:v>4257</c:v>
                </c:pt>
                <c:pt idx="65">
                  <c:v>4208</c:v>
                </c:pt>
                <c:pt idx="66">
                  <c:v>4218</c:v>
                </c:pt>
                <c:pt idx="67">
                  <c:v>4275</c:v>
                </c:pt>
                <c:pt idx="68">
                  <c:v>4223</c:v>
                </c:pt>
                <c:pt idx="69">
                  <c:v>4209</c:v>
                </c:pt>
                <c:pt idx="70">
                  <c:v>4150</c:v>
                </c:pt>
                <c:pt idx="71">
                  <c:v>4135</c:v>
                </c:pt>
                <c:pt idx="72">
                  <c:v>4059</c:v>
                </c:pt>
                <c:pt idx="73">
                  <c:v>4064</c:v>
                </c:pt>
                <c:pt idx="74">
                  <c:v>4067</c:v>
                </c:pt>
                <c:pt idx="75">
                  <c:v>3998</c:v>
                </c:pt>
                <c:pt idx="76">
                  <c:v>4008</c:v>
                </c:pt>
                <c:pt idx="77">
                  <c:v>4133</c:v>
                </c:pt>
                <c:pt idx="78">
                  <c:v>4164</c:v>
                </c:pt>
                <c:pt idx="79">
                  <c:v>4173</c:v>
                </c:pt>
                <c:pt idx="80">
                  <c:v>4209</c:v>
                </c:pt>
                <c:pt idx="81">
                  <c:v>4126</c:v>
                </c:pt>
                <c:pt idx="82">
                  <c:v>4110</c:v>
                </c:pt>
                <c:pt idx="83">
                  <c:v>4172</c:v>
                </c:pt>
                <c:pt idx="84">
                  <c:v>4218</c:v>
                </c:pt>
                <c:pt idx="85">
                  <c:v>4256</c:v>
                </c:pt>
                <c:pt idx="86">
                  <c:v>4219</c:v>
                </c:pt>
                <c:pt idx="87">
                  <c:v>4195</c:v>
                </c:pt>
                <c:pt idx="88">
                  <c:v>4192</c:v>
                </c:pt>
                <c:pt idx="89">
                  <c:v>4134</c:v>
                </c:pt>
                <c:pt idx="90">
                  <c:v>4135</c:v>
                </c:pt>
                <c:pt idx="91">
                  <c:v>4151</c:v>
                </c:pt>
                <c:pt idx="92">
                  <c:v>4145</c:v>
                </c:pt>
                <c:pt idx="93">
                  <c:v>4100</c:v>
                </c:pt>
                <c:pt idx="94">
                  <c:v>4275</c:v>
                </c:pt>
                <c:pt idx="95">
                  <c:v>4283</c:v>
                </c:pt>
                <c:pt idx="96">
                  <c:v>4265</c:v>
                </c:pt>
                <c:pt idx="97">
                  <c:v>4220</c:v>
                </c:pt>
                <c:pt idx="98">
                  <c:v>4126</c:v>
                </c:pt>
                <c:pt idx="99">
                  <c:v>4104</c:v>
                </c:pt>
                <c:pt idx="100">
                  <c:v>4122</c:v>
                </c:pt>
                <c:pt idx="101">
                  <c:v>4165</c:v>
                </c:pt>
                <c:pt idx="102">
                  <c:v>4133</c:v>
                </c:pt>
                <c:pt idx="103">
                  <c:v>4110</c:v>
                </c:pt>
                <c:pt idx="104">
                  <c:v>4237</c:v>
                </c:pt>
                <c:pt idx="105">
                  <c:v>4265</c:v>
                </c:pt>
                <c:pt idx="106">
                  <c:v>4296</c:v>
                </c:pt>
                <c:pt idx="107">
                  <c:v>4212</c:v>
                </c:pt>
                <c:pt idx="108">
                  <c:v>4115</c:v>
                </c:pt>
                <c:pt idx="109">
                  <c:v>4050</c:v>
                </c:pt>
                <c:pt idx="110">
                  <c:v>4026</c:v>
                </c:pt>
                <c:pt idx="111">
                  <c:v>3987</c:v>
                </c:pt>
                <c:pt idx="112">
                  <c:v>3971</c:v>
                </c:pt>
                <c:pt idx="113">
                  <c:v>4011</c:v>
                </c:pt>
                <c:pt idx="114">
                  <c:v>4045</c:v>
                </c:pt>
                <c:pt idx="115">
                  <c:v>4085</c:v>
                </c:pt>
                <c:pt idx="116">
                  <c:v>4116</c:v>
                </c:pt>
                <c:pt idx="117">
                  <c:v>4233</c:v>
                </c:pt>
                <c:pt idx="118">
                  <c:v>4358</c:v>
                </c:pt>
                <c:pt idx="119">
                  <c:v>4308</c:v>
                </c:pt>
                <c:pt idx="120">
                  <c:v>4237</c:v>
                </c:pt>
                <c:pt idx="121">
                  <c:v>4213</c:v>
                </c:pt>
                <c:pt idx="122">
                  <c:v>4136</c:v>
                </c:pt>
                <c:pt idx="123">
                  <c:v>4110</c:v>
                </c:pt>
                <c:pt idx="124">
                  <c:v>4111</c:v>
                </c:pt>
                <c:pt idx="125">
                  <c:v>4187</c:v>
                </c:pt>
                <c:pt idx="126">
                  <c:v>4226</c:v>
                </c:pt>
                <c:pt idx="127">
                  <c:v>4205</c:v>
                </c:pt>
                <c:pt idx="128">
                  <c:v>4156</c:v>
                </c:pt>
                <c:pt idx="129">
                  <c:v>4140</c:v>
                </c:pt>
                <c:pt idx="130">
                  <c:v>4109</c:v>
                </c:pt>
                <c:pt idx="131">
                  <c:v>4085</c:v>
                </c:pt>
                <c:pt idx="132">
                  <c:v>4094</c:v>
                </c:pt>
                <c:pt idx="133">
                  <c:v>4035</c:v>
                </c:pt>
                <c:pt idx="134">
                  <c:v>4053</c:v>
                </c:pt>
                <c:pt idx="135">
                  <c:v>4133</c:v>
                </c:pt>
                <c:pt idx="136">
                  <c:v>4055</c:v>
                </c:pt>
                <c:pt idx="137">
                  <c:v>4007</c:v>
                </c:pt>
                <c:pt idx="138">
                  <c:v>4021</c:v>
                </c:pt>
                <c:pt idx="139">
                  <c:v>4051</c:v>
                </c:pt>
                <c:pt idx="140">
                  <c:v>4079</c:v>
                </c:pt>
                <c:pt idx="141">
                  <c:v>4036</c:v>
                </c:pt>
                <c:pt idx="142">
                  <c:v>3993</c:v>
                </c:pt>
                <c:pt idx="143">
                  <c:v>4040</c:v>
                </c:pt>
                <c:pt idx="144">
                  <c:v>4062</c:v>
                </c:pt>
                <c:pt idx="145">
                  <c:v>4098</c:v>
                </c:pt>
                <c:pt idx="146">
                  <c:v>4066</c:v>
                </c:pt>
                <c:pt idx="147">
                  <c:v>4080</c:v>
                </c:pt>
                <c:pt idx="148">
                  <c:v>4113</c:v>
                </c:pt>
                <c:pt idx="149">
                  <c:v>4121</c:v>
                </c:pt>
                <c:pt idx="150">
                  <c:v>4141</c:v>
                </c:pt>
                <c:pt idx="151">
                  <c:v>4075</c:v>
                </c:pt>
                <c:pt idx="152">
                  <c:v>4078</c:v>
                </c:pt>
                <c:pt idx="153">
                  <c:v>4129</c:v>
                </c:pt>
                <c:pt idx="154">
                  <c:v>4164</c:v>
                </c:pt>
                <c:pt idx="155">
                  <c:v>4172</c:v>
                </c:pt>
                <c:pt idx="156">
                  <c:v>4160</c:v>
                </c:pt>
                <c:pt idx="157">
                  <c:v>4163</c:v>
                </c:pt>
                <c:pt idx="158">
                  <c:v>4236</c:v>
                </c:pt>
                <c:pt idx="159">
                  <c:v>4338</c:v>
                </c:pt>
                <c:pt idx="160">
                  <c:v>4387</c:v>
                </c:pt>
                <c:pt idx="161">
                  <c:v>4370</c:v>
                </c:pt>
                <c:pt idx="162">
                  <c:v>4384</c:v>
                </c:pt>
                <c:pt idx="163">
                  <c:v>4279</c:v>
                </c:pt>
                <c:pt idx="164">
                  <c:v>4265</c:v>
                </c:pt>
                <c:pt idx="165">
                  <c:v>4229</c:v>
                </c:pt>
                <c:pt idx="166">
                  <c:v>4180</c:v>
                </c:pt>
                <c:pt idx="167">
                  <c:v>4142</c:v>
                </c:pt>
                <c:pt idx="168">
                  <c:v>4131</c:v>
                </c:pt>
                <c:pt idx="169">
                  <c:v>4144</c:v>
                </c:pt>
                <c:pt idx="170">
                  <c:v>4169</c:v>
                </c:pt>
                <c:pt idx="171">
                  <c:v>4176</c:v>
                </c:pt>
                <c:pt idx="172">
                  <c:v>4171</c:v>
                </c:pt>
                <c:pt idx="173">
                  <c:v>4066</c:v>
                </c:pt>
                <c:pt idx="174">
                  <c:v>4144</c:v>
                </c:pt>
                <c:pt idx="175">
                  <c:v>4183</c:v>
                </c:pt>
                <c:pt idx="176">
                  <c:v>4154</c:v>
                </c:pt>
                <c:pt idx="177">
                  <c:v>4212</c:v>
                </c:pt>
                <c:pt idx="178">
                  <c:v>4214</c:v>
                </c:pt>
                <c:pt idx="179">
                  <c:v>4203</c:v>
                </c:pt>
                <c:pt idx="180">
                  <c:v>4239</c:v>
                </c:pt>
                <c:pt idx="181">
                  <c:v>4243</c:v>
                </c:pt>
                <c:pt idx="182">
                  <c:v>4165</c:v>
                </c:pt>
                <c:pt idx="183">
                  <c:v>4177</c:v>
                </c:pt>
                <c:pt idx="184">
                  <c:v>4106</c:v>
                </c:pt>
                <c:pt idx="185">
                  <c:v>4149</c:v>
                </c:pt>
                <c:pt idx="186">
                  <c:v>4119</c:v>
                </c:pt>
                <c:pt idx="187">
                  <c:v>4073</c:v>
                </c:pt>
                <c:pt idx="188">
                  <c:v>4159</c:v>
                </c:pt>
                <c:pt idx="189">
                  <c:v>4223</c:v>
                </c:pt>
                <c:pt idx="190">
                  <c:v>4295</c:v>
                </c:pt>
                <c:pt idx="191">
                  <c:v>4235</c:v>
                </c:pt>
                <c:pt idx="192">
                  <c:v>4167</c:v>
                </c:pt>
                <c:pt idx="193">
                  <c:v>4073</c:v>
                </c:pt>
                <c:pt idx="194">
                  <c:v>4058</c:v>
                </c:pt>
                <c:pt idx="195">
                  <c:v>4056</c:v>
                </c:pt>
                <c:pt idx="196">
                  <c:v>4089</c:v>
                </c:pt>
                <c:pt idx="197">
                  <c:v>4134</c:v>
                </c:pt>
                <c:pt idx="198">
                  <c:v>4207</c:v>
                </c:pt>
                <c:pt idx="199">
                  <c:v>4159</c:v>
                </c:pt>
                <c:pt idx="200">
                  <c:v>4190</c:v>
                </c:pt>
                <c:pt idx="201">
                  <c:v>4131</c:v>
                </c:pt>
                <c:pt idx="202">
                  <c:v>4093</c:v>
                </c:pt>
                <c:pt idx="203">
                  <c:v>4095</c:v>
                </c:pt>
                <c:pt idx="204">
                  <c:v>4096</c:v>
                </c:pt>
                <c:pt idx="205">
                  <c:v>4169</c:v>
                </c:pt>
                <c:pt idx="206">
                  <c:v>4173</c:v>
                </c:pt>
                <c:pt idx="207">
                  <c:v>4193</c:v>
                </c:pt>
                <c:pt idx="208">
                  <c:v>4154</c:v>
                </c:pt>
                <c:pt idx="209">
                  <c:v>4109</c:v>
                </c:pt>
                <c:pt idx="210">
                  <c:v>4106</c:v>
                </c:pt>
                <c:pt idx="211">
                  <c:v>4103</c:v>
                </c:pt>
                <c:pt idx="212">
                  <c:v>4059</c:v>
                </c:pt>
                <c:pt idx="213">
                  <c:v>4158</c:v>
                </c:pt>
                <c:pt idx="214">
                  <c:v>4252</c:v>
                </c:pt>
                <c:pt idx="215">
                  <c:v>4301</c:v>
                </c:pt>
                <c:pt idx="216">
                  <c:v>4337</c:v>
                </c:pt>
                <c:pt idx="217">
                  <c:v>4281</c:v>
                </c:pt>
                <c:pt idx="218">
                  <c:v>4198</c:v>
                </c:pt>
                <c:pt idx="219">
                  <c:v>4100</c:v>
                </c:pt>
                <c:pt idx="220">
                  <c:v>4122</c:v>
                </c:pt>
                <c:pt idx="221">
                  <c:v>4080</c:v>
                </c:pt>
                <c:pt idx="222">
                  <c:v>4160</c:v>
                </c:pt>
                <c:pt idx="223">
                  <c:v>4134</c:v>
                </c:pt>
                <c:pt idx="224">
                  <c:v>4231</c:v>
                </c:pt>
                <c:pt idx="225">
                  <c:v>4193</c:v>
                </c:pt>
                <c:pt idx="226">
                  <c:v>4187</c:v>
                </c:pt>
                <c:pt idx="227">
                  <c:v>4213</c:v>
                </c:pt>
                <c:pt idx="228">
                  <c:v>4142</c:v>
                </c:pt>
                <c:pt idx="229">
                  <c:v>4111</c:v>
                </c:pt>
                <c:pt idx="230">
                  <c:v>4097</c:v>
                </c:pt>
                <c:pt idx="231">
                  <c:v>4093</c:v>
                </c:pt>
                <c:pt idx="232">
                  <c:v>4089</c:v>
                </c:pt>
                <c:pt idx="233">
                  <c:v>3998</c:v>
                </c:pt>
                <c:pt idx="234">
                  <c:v>3988</c:v>
                </c:pt>
                <c:pt idx="235">
                  <c:v>4128</c:v>
                </c:pt>
                <c:pt idx="236">
                  <c:v>4146</c:v>
                </c:pt>
                <c:pt idx="237">
                  <c:v>4147</c:v>
                </c:pt>
                <c:pt idx="238">
                  <c:v>4194</c:v>
                </c:pt>
                <c:pt idx="239">
                  <c:v>4188</c:v>
                </c:pt>
                <c:pt idx="240">
                  <c:v>4208</c:v>
                </c:pt>
                <c:pt idx="241">
                  <c:v>4204</c:v>
                </c:pt>
                <c:pt idx="242">
                  <c:v>4100</c:v>
                </c:pt>
                <c:pt idx="243">
                  <c:v>4012</c:v>
                </c:pt>
                <c:pt idx="244">
                  <c:v>4024</c:v>
                </c:pt>
                <c:pt idx="245">
                  <c:v>4026</c:v>
                </c:pt>
                <c:pt idx="246">
                  <c:v>4107</c:v>
                </c:pt>
                <c:pt idx="247">
                  <c:v>4241</c:v>
                </c:pt>
                <c:pt idx="248">
                  <c:v>4306</c:v>
                </c:pt>
                <c:pt idx="249">
                  <c:v>4260</c:v>
                </c:pt>
                <c:pt idx="250">
                  <c:v>4200</c:v>
                </c:pt>
                <c:pt idx="251">
                  <c:v>4192</c:v>
                </c:pt>
                <c:pt idx="252">
                  <c:v>4061</c:v>
                </c:pt>
                <c:pt idx="253">
                  <c:v>4024</c:v>
                </c:pt>
                <c:pt idx="254">
                  <c:v>4027</c:v>
                </c:pt>
                <c:pt idx="255">
                  <c:v>4008</c:v>
                </c:pt>
                <c:pt idx="256">
                  <c:v>4021</c:v>
                </c:pt>
                <c:pt idx="257">
                  <c:v>4011</c:v>
                </c:pt>
                <c:pt idx="258">
                  <c:v>4149</c:v>
                </c:pt>
                <c:pt idx="259">
                  <c:v>4255</c:v>
                </c:pt>
                <c:pt idx="260">
                  <c:v>4288</c:v>
                </c:pt>
                <c:pt idx="261">
                  <c:v>4278</c:v>
                </c:pt>
                <c:pt idx="262">
                  <c:v>4298</c:v>
                </c:pt>
                <c:pt idx="263">
                  <c:v>4265</c:v>
                </c:pt>
                <c:pt idx="264">
                  <c:v>4186</c:v>
                </c:pt>
                <c:pt idx="265">
                  <c:v>4149</c:v>
                </c:pt>
                <c:pt idx="266">
                  <c:v>4018</c:v>
                </c:pt>
                <c:pt idx="267">
                  <c:v>4061</c:v>
                </c:pt>
                <c:pt idx="268">
                  <c:v>4099</c:v>
                </c:pt>
                <c:pt idx="269">
                  <c:v>4155</c:v>
                </c:pt>
                <c:pt idx="270">
                  <c:v>4216</c:v>
                </c:pt>
                <c:pt idx="271">
                  <c:v>4336</c:v>
                </c:pt>
                <c:pt idx="272">
                  <c:v>4333</c:v>
                </c:pt>
                <c:pt idx="273">
                  <c:v>4357</c:v>
                </c:pt>
                <c:pt idx="274">
                  <c:v>4335</c:v>
                </c:pt>
                <c:pt idx="275">
                  <c:v>4362</c:v>
                </c:pt>
                <c:pt idx="276">
                  <c:v>4367</c:v>
                </c:pt>
                <c:pt idx="277">
                  <c:v>4359</c:v>
                </c:pt>
                <c:pt idx="278">
                  <c:v>4383</c:v>
                </c:pt>
                <c:pt idx="279">
                  <c:v>4289</c:v>
                </c:pt>
                <c:pt idx="280">
                  <c:v>4133</c:v>
                </c:pt>
                <c:pt idx="281">
                  <c:v>4035</c:v>
                </c:pt>
                <c:pt idx="282">
                  <c:v>4042</c:v>
                </c:pt>
                <c:pt idx="283">
                  <c:v>4030</c:v>
                </c:pt>
                <c:pt idx="284">
                  <c:v>4009</c:v>
                </c:pt>
                <c:pt idx="285">
                  <c:v>4120</c:v>
                </c:pt>
                <c:pt idx="286">
                  <c:v>4199</c:v>
                </c:pt>
                <c:pt idx="287">
                  <c:v>4240</c:v>
                </c:pt>
                <c:pt idx="288">
                  <c:v>4290</c:v>
                </c:pt>
                <c:pt idx="289">
                  <c:v>4269</c:v>
                </c:pt>
                <c:pt idx="290">
                  <c:v>4298</c:v>
                </c:pt>
                <c:pt idx="291">
                  <c:v>4294</c:v>
                </c:pt>
                <c:pt idx="292">
                  <c:v>4290</c:v>
                </c:pt>
                <c:pt idx="293">
                  <c:v>4318</c:v>
                </c:pt>
                <c:pt idx="294">
                  <c:v>4286</c:v>
                </c:pt>
                <c:pt idx="295">
                  <c:v>4280</c:v>
                </c:pt>
                <c:pt idx="296">
                  <c:v>4263</c:v>
                </c:pt>
                <c:pt idx="297">
                  <c:v>4341</c:v>
                </c:pt>
                <c:pt idx="298">
                  <c:v>4384</c:v>
                </c:pt>
                <c:pt idx="299">
                  <c:v>4391</c:v>
                </c:pt>
                <c:pt idx="300">
                  <c:v>4279</c:v>
                </c:pt>
                <c:pt idx="301">
                  <c:v>4190</c:v>
                </c:pt>
                <c:pt idx="302">
                  <c:v>4136</c:v>
                </c:pt>
                <c:pt idx="303">
                  <c:v>4112</c:v>
                </c:pt>
                <c:pt idx="304">
                  <c:v>4130</c:v>
                </c:pt>
                <c:pt idx="305">
                  <c:v>4162</c:v>
                </c:pt>
                <c:pt idx="306">
                  <c:v>4183</c:v>
                </c:pt>
                <c:pt idx="307">
                  <c:v>4236</c:v>
                </c:pt>
                <c:pt idx="308">
                  <c:v>4207</c:v>
                </c:pt>
                <c:pt idx="309">
                  <c:v>4273</c:v>
                </c:pt>
                <c:pt idx="310">
                  <c:v>4350</c:v>
                </c:pt>
                <c:pt idx="311">
                  <c:v>4389</c:v>
                </c:pt>
                <c:pt idx="312">
                  <c:v>4337</c:v>
                </c:pt>
                <c:pt idx="313">
                  <c:v>4247</c:v>
                </c:pt>
                <c:pt idx="314">
                  <c:v>4129</c:v>
                </c:pt>
                <c:pt idx="315">
                  <c:v>4137</c:v>
                </c:pt>
                <c:pt idx="316">
                  <c:v>4091</c:v>
                </c:pt>
                <c:pt idx="317">
                  <c:v>4071</c:v>
                </c:pt>
                <c:pt idx="318">
                  <c:v>4079</c:v>
                </c:pt>
                <c:pt idx="319">
                  <c:v>4164</c:v>
                </c:pt>
                <c:pt idx="320">
                  <c:v>4161</c:v>
                </c:pt>
                <c:pt idx="321">
                  <c:v>4154</c:v>
                </c:pt>
                <c:pt idx="322">
                  <c:v>4169</c:v>
                </c:pt>
                <c:pt idx="323">
                  <c:v>4150</c:v>
                </c:pt>
                <c:pt idx="324">
                  <c:v>4205</c:v>
                </c:pt>
                <c:pt idx="325">
                  <c:v>4231</c:v>
                </c:pt>
                <c:pt idx="326">
                  <c:v>4281</c:v>
                </c:pt>
                <c:pt idx="327">
                  <c:v>4445</c:v>
                </c:pt>
                <c:pt idx="328">
                  <c:v>4391</c:v>
                </c:pt>
                <c:pt idx="329">
                  <c:v>4283</c:v>
                </c:pt>
                <c:pt idx="330">
                  <c:v>4352</c:v>
                </c:pt>
                <c:pt idx="331">
                  <c:v>4265</c:v>
                </c:pt>
                <c:pt idx="332">
                  <c:v>4137</c:v>
                </c:pt>
                <c:pt idx="333">
                  <c:v>4054</c:v>
                </c:pt>
                <c:pt idx="334">
                  <c:v>4034</c:v>
                </c:pt>
                <c:pt idx="335">
                  <c:v>4164</c:v>
                </c:pt>
                <c:pt idx="336">
                  <c:v>4267</c:v>
                </c:pt>
                <c:pt idx="337">
                  <c:v>4335</c:v>
                </c:pt>
                <c:pt idx="338">
                  <c:v>4379</c:v>
                </c:pt>
                <c:pt idx="339">
                  <c:v>4320</c:v>
                </c:pt>
                <c:pt idx="340">
                  <c:v>4323</c:v>
                </c:pt>
                <c:pt idx="341">
                  <c:v>4232</c:v>
                </c:pt>
                <c:pt idx="342">
                  <c:v>4191</c:v>
                </c:pt>
                <c:pt idx="343">
                  <c:v>4167</c:v>
                </c:pt>
                <c:pt idx="344">
                  <c:v>4115</c:v>
                </c:pt>
                <c:pt idx="345">
                  <c:v>4147</c:v>
                </c:pt>
                <c:pt idx="346">
                  <c:v>4155</c:v>
                </c:pt>
                <c:pt idx="347">
                  <c:v>4215</c:v>
                </c:pt>
                <c:pt idx="348">
                  <c:v>4182</c:v>
                </c:pt>
                <c:pt idx="349">
                  <c:v>4170</c:v>
                </c:pt>
                <c:pt idx="350">
                  <c:v>4056</c:v>
                </c:pt>
                <c:pt idx="351">
                  <c:v>3990</c:v>
                </c:pt>
                <c:pt idx="352">
                  <c:v>3995</c:v>
                </c:pt>
                <c:pt idx="353">
                  <c:v>4042</c:v>
                </c:pt>
                <c:pt idx="354">
                  <c:v>4013</c:v>
                </c:pt>
                <c:pt idx="355">
                  <c:v>4064</c:v>
                </c:pt>
                <c:pt idx="356">
                  <c:v>4080</c:v>
                </c:pt>
                <c:pt idx="357">
                  <c:v>4197</c:v>
                </c:pt>
                <c:pt idx="358">
                  <c:v>4262</c:v>
                </c:pt>
                <c:pt idx="359">
                  <c:v>4250</c:v>
                </c:pt>
                <c:pt idx="360">
                  <c:v>4160</c:v>
                </c:pt>
                <c:pt idx="361">
                  <c:v>4147</c:v>
                </c:pt>
              </c:numCache>
            </c:numRef>
          </c:val>
          <c:smooth val="0"/>
          <c:extLst>
            <c:ext xmlns:c16="http://schemas.microsoft.com/office/drawing/2014/chart" uri="{C3380CC4-5D6E-409C-BE32-E72D297353CC}">
              <c16:uniqueId val="{00000000-E8F1-400A-8D6E-15A5ACC36854}"/>
            </c:ext>
          </c:extLst>
        </c:ser>
        <c:ser>
          <c:idx val="6"/>
          <c:order val="1"/>
          <c:tx>
            <c:strRef>
              <c:f>Sheet2!$Q$1</c:f>
              <c:strCache>
                <c:ptCount val="1"/>
                <c:pt idx="0">
                  <c:v>Seasonal Reproduction</c:v>
                </c:pt>
              </c:strCache>
            </c:strRef>
          </c:tx>
          <c:spPr>
            <a:ln w="28575" cap="rnd">
              <a:solidFill>
                <a:schemeClr val="accent1"/>
              </a:solidFill>
              <a:round/>
            </a:ln>
            <a:effectLst/>
          </c:spPr>
          <c:marker>
            <c:symbol val="none"/>
          </c:marker>
          <c:cat>
            <c:numRef>
              <c:f>Sheet2!$K$2:$K$363</c:f>
              <c:numCache>
                <c:formatCode>0</c:formatCode>
                <c:ptCount val="362"/>
                <c:pt idx="0">
                  <c:v>-0.41666700000000001</c:v>
                </c:pt>
                <c:pt idx="1">
                  <c:v>-0.33333299999999999</c:v>
                </c:pt>
                <c:pt idx="2">
                  <c:v>-0.25</c:v>
                </c:pt>
                <c:pt idx="3">
                  <c:v>-0.16666700000000001</c:v>
                </c:pt>
                <c:pt idx="4">
                  <c:v>-8.3333299999999999E-2</c:v>
                </c:pt>
                <c:pt idx="5">
                  <c:v>0</c:v>
                </c:pt>
                <c:pt idx="6">
                  <c:v>8.3333299999999999E-2</c:v>
                </c:pt>
                <c:pt idx="7">
                  <c:v>0.16666700000000001</c:v>
                </c:pt>
                <c:pt idx="8">
                  <c:v>0.25</c:v>
                </c:pt>
                <c:pt idx="9">
                  <c:v>0.33333299999999999</c:v>
                </c:pt>
                <c:pt idx="10">
                  <c:v>0.41666700000000001</c:v>
                </c:pt>
                <c:pt idx="11">
                  <c:v>0.5</c:v>
                </c:pt>
                <c:pt idx="12">
                  <c:v>0.58333299999999999</c:v>
                </c:pt>
                <c:pt idx="13">
                  <c:v>0.66666700000000001</c:v>
                </c:pt>
                <c:pt idx="14">
                  <c:v>0.75</c:v>
                </c:pt>
                <c:pt idx="15">
                  <c:v>0.83333299999999999</c:v>
                </c:pt>
                <c:pt idx="16">
                  <c:v>0.91666700000000001</c:v>
                </c:pt>
                <c:pt idx="17">
                  <c:v>1</c:v>
                </c:pt>
                <c:pt idx="18">
                  <c:v>1.0833299999999999</c:v>
                </c:pt>
                <c:pt idx="19">
                  <c:v>1.1666700000000001</c:v>
                </c:pt>
                <c:pt idx="20">
                  <c:v>1.25</c:v>
                </c:pt>
                <c:pt idx="21">
                  <c:v>1.3333299999999999</c:v>
                </c:pt>
                <c:pt idx="22">
                  <c:v>1.4166700000000001</c:v>
                </c:pt>
                <c:pt idx="23">
                  <c:v>1.5</c:v>
                </c:pt>
                <c:pt idx="24">
                  <c:v>1.5833299999999999</c:v>
                </c:pt>
                <c:pt idx="25">
                  <c:v>1.6666700000000001</c:v>
                </c:pt>
                <c:pt idx="26">
                  <c:v>1.75</c:v>
                </c:pt>
                <c:pt idx="27">
                  <c:v>1.8333299999999999</c:v>
                </c:pt>
                <c:pt idx="28">
                  <c:v>1.9166700000000001</c:v>
                </c:pt>
                <c:pt idx="29">
                  <c:v>2</c:v>
                </c:pt>
                <c:pt idx="30">
                  <c:v>2.0833300000000001</c:v>
                </c:pt>
                <c:pt idx="31">
                  <c:v>2.1666699999999999</c:v>
                </c:pt>
                <c:pt idx="32">
                  <c:v>2.25</c:v>
                </c:pt>
                <c:pt idx="33">
                  <c:v>2.3333300000000001</c:v>
                </c:pt>
                <c:pt idx="34">
                  <c:v>2.4166699999999999</c:v>
                </c:pt>
                <c:pt idx="35">
                  <c:v>2.5</c:v>
                </c:pt>
                <c:pt idx="36">
                  <c:v>2.5833300000000001</c:v>
                </c:pt>
                <c:pt idx="37">
                  <c:v>2.6666699999999999</c:v>
                </c:pt>
                <c:pt idx="38">
                  <c:v>2.75</c:v>
                </c:pt>
                <c:pt idx="39">
                  <c:v>2.8333300000000001</c:v>
                </c:pt>
                <c:pt idx="40">
                  <c:v>2.9166699999999999</c:v>
                </c:pt>
                <c:pt idx="41">
                  <c:v>3</c:v>
                </c:pt>
                <c:pt idx="42">
                  <c:v>3.0833300000000001</c:v>
                </c:pt>
                <c:pt idx="43">
                  <c:v>3.1666699999999999</c:v>
                </c:pt>
                <c:pt idx="44">
                  <c:v>3.25</c:v>
                </c:pt>
                <c:pt idx="45">
                  <c:v>3.3333300000000001</c:v>
                </c:pt>
                <c:pt idx="46">
                  <c:v>3.4166699999999999</c:v>
                </c:pt>
                <c:pt idx="47">
                  <c:v>3.5</c:v>
                </c:pt>
                <c:pt idx="48">
                  <c:v>3.5833300000000001</c:v>
                </c:pt>
                <c:pt idx="49">
                  <c:v>3.6666699999999999</c:v>
                </c:pt>
                <c:pt idx="50">
                  <c:v>3.75</c:v>
                </c:pt>
                <c:pt idx="51">
                  <c:v>3.8333300000000001</c:v>
                </c:pt>
                <c:pt idx="52">
                  <c:v>3.9166699999999999</c:v>
                </c:pt>
                <c:pt idx="53">
                  <c:v>4</c:v>
                </c:pt>
                <c:pt idx="54">
                  <c:v>4.0833300000000001</c:v>
                </c:pt>
                <c:pt idx="55">
                  <c:v>4.1666699999999999</c:v>
                </c:pt>
                <c:pt idx="56">
                  <c:v>4.25</c:v>
                </c:pt>
                <c:pt idx="57">
                  <c:v>4.3333300000000001</c:v>
                </c:pt>
                <c:pt idx="58">
                  <c:v>4.4166699999999999</c:v>
                </c:pt>
                <c:pt idx="59">
                  <c:v>4.5</c:v>
                </c:pt>
                <c:pt idx="60">
                  <c:v>4.5833300000000001</c:v>
                </c:pt>
                <c:pt idx="61">
                  <c:v>4.6666699999999999</c:v>
                </c:pt>
                <c:pt idx="62">
                  <c:v>4.75</c:v>
                </c:pt>
                <c:pt idx="63">
                  <c:v>4.8333300000000001</c:v>
                </c:pt>
                <c:pt idx="64">
                  <c:v>4.9166699999999999</c:v>
                </c:pt>
                <c:pt idx="65">
                  <c:v>5</c:v>
                </c:pt>
                <c:pt idx="66">
                  <c:v>5.0833300000000001</c:v>
                </c:pt>
                <c:pt idx="67">
                  <c:v>5.1666699999999999</c:v>
                </c:pt>
                <c:pt idx="68">
                  <c:v>5.25</c:v>
                </c:pt>
                <c:pt idx="69">
                  <c:v>5.3333300000000001</c:v>
                </c:pt>
                <c:pt idx="70">
                  <c:v>5.4166699999999999</c:v>
                </c:pt>
                <c:pt idx="71">
                  <c:v>5.5</c:v>
                </c:pt>
                <c:pt idx="72">
                  <c:v>5.5833300000000001</c:v>
                </c:pt>
                <c:pt idx="73">
                  <c:v>5.6666699999999999</c:v>
                </c:pt>
                <c:pt idx="74">
                  <c:v>5.75</c:v>
                </c:pt>
                <c:pt idx="75">
                  <c:v>5.8333300000000001</c:v>
                </c:pt>
                <c:pt idx="76">
                  <c:v>5.9166699999999999</c:v>
                </c:pt>
                <c:pt idx="77">
                  <c:v>6</c:v>
                </c:pt>
                <c:pt idx="78">
                  <c:v>6.0833300000000001</c:v>
                </c:pt>
                <c:pt idx="79">
                  <c:v>6.1666699999999999</c:v>
                </c:pt>
                <c:pt idx="80">
                  <c:v>6.25</c:v>
                </c:pt>
                <c:pt idx="81">
                  <c:v>6.3333300000000001</c:v>
                </c:pt>
                <c:pt idx="82">
                  <c:v>6.4166699999999999</c:v>
                </c:pt>
                <c:pt idx="83">
                  <c:v>6.5</c:v>
                </c:pt>
                <c:pt idx="84">
                  <c:v>6.5833300000000001</c:v>
                </c:pt>
                <c:pt idx="85">
                  <c:v>6.6666699999999999</c:v>
                </c:pt>
                <c:pt idx="86">
                  <c:v>6.75</c:v>
                </c:pt>
                <c:pt idx="87">
                  <c:v>6.8333300000000001</c:v>
                </c:pt>
                <c:pt idx="88">
                  <c:v>6.9166699999999999</c:v>
                </c:pt>
                <c:pt idx="89">
                  <c:v>7</c:v>
                </c:pt>
                <c:pt idx="90">
                  <c:v>7.0833300000000001</c:v>
                </c:pt>
                <c:pt idx="91">
                  <c:v>7.1666699999999999</c:v>
                </c:pt>
                <c:pt idx="92">
                  <c:v>7.25</c:v>
                </c:pt>
                <c:pt idx="93">
                  <c:v>7.3333300000000001</c:v>
                </c:pt>
                <c:pt idx="94">
                  <c:v>7.4166699999999999</c:v>
                </c:pt>
                <c:pt idx="95">
                  <c:v>7.5</c:v>
                </c:pt>
                <c:pt idx="96">
                  <c:v>7.5833300000000001</c:v>
                </c:pt>
                <c:pt idx="97">
                  <c:v>7.6666699999999999</c:v>
                </c:pt>
                <c:pt idx="98">
                  <c:v>7.75</c:v>
                </c:pt>
                <c:pt idx="99">
                  <c:v>7.8333300000000001</c:v>
                </c:pt>
                <c:pt idx="100">
                  <c:v>7.9166699999999999</c:v>
                </c:pt>
                <c:pt idx="101">
                  <c:v>8</c:v>
                </c:pt>
                <c:pt idx="102">
                  <c:v>8.0833300000000001</c:v>
                </c:pt>
                <c:pt idx="103">
                  <c:v>8.1666699999999999</c:v>
                </c:pt>
                <c:pt idx="104">
                  <c:v>8.25</c:v>
                </c:pt>
                <c:pt idx="105">
                  <c:v>8.3333300000000001</c:v>
                </c:pt>
                <c:pt idx="106">
                  <c:v>8.4166699999999999</c:v>
                </c:pt>
                <c:pt idx="107">
                  <c:v>8.5</c:v>
                </c:pt>
                <c:pt idx="108">
                  <c:v>8.5833300000000001</c:v>
                </c:pt>
                <c:pt idx="109">
                  <c:v>8.6666699999999999</c:v>
                </c:pt>
                <c:pt idx="110">
                  <c:v>8.75</c:v>
                </c:pt>
                <c:pt idx="111">
                  <c:v>8.8333300000000001</c:v>
                </c:pt>
                <c:pt idx="112">
                  <c:v>8.9166699999999999</c:v>
                </c:pt>
                <c:pt idx="113">
                  <c:v>9</c:v>
                </c:pt>
                <c:pt idx="114">
                  <c:v>9.0833300000000001</c:v>
                </c:pt>
                <c:pt idx="115">
                  <c:v>9.1666699999999999</c:v>
                </c:pt>
                <c:pt idx="116">
                  <c:v>9.25</c:v>
                </c:pt>
                <c:pt idx="117">
                  <c:v>9.3333300000000001</c:v>
                </c:pt>
                <c:pt idx="118">
                  <c:v>9.4166699999999999</c:v>
                </c:pt>
                <c:pt idx="119">
                  <c:v>9.5</c:v>
                </c:pt>
                <c:pt idx="120">
                  <c:v>9.5833300000000001</c:v>
                </c:pt>
                <c:pt idx="121">
                  <c:v>9.6666699999999999</c:v>
                </c:pt>
                <c:pt idx="122">
                  <c:v>9.75</c:v>
                </c:pt>
                <c:pt idx="123">
                  <c:v>9.8333300000000001</c:v>
                </c:pt>
                <c:pt idx="124">
                  <c:v>9.9166699999999999</c:v>
                </c:pt>
                <c:pt idx="125">
                  <c:v>10</c:v>
                </c:pt>
                <c:pt idx="126">
                  <c:v>10.083299999999999</c:v>
                </c:pt>
                <c:pt idx="127">
                  <c:v>10.166700000000001</c:v>
                </c:pt>
                <c:pt idx="128">
                  <c:v>10.25</c:v>
                </c:pt>
                <c:pt idx="129">
                  <c:v>10.333299999999999</c:v>
                </c:pt>
                <c:pt idx="130">
                  <c:v>10.416700000000001</c:v>
                </c:pt>
                <c:pt idx="131">
                  <c:v>10.5</c:v>
                </c:pt>
                <c:pt idx="132">
                  <c:v>10.583299999999999</c:v>
                </c:pt>
                <c:pt idx="133">
                  <c:v>10.666700000000001</c:v>
                </c:pt>
                <c:pt idx="134">
                  <c:v>10.75</c:v>
                </c:pt>
                <c:pt idx="135">
                  <c:v>10.833299999999999</c:v>
                </c:pt>
                <c:pt idx="136">
                  <c:v>10.916700000000001</c:v>
                </c:pt>
                <c:pt idx="137">
                  <c:v>11</c:v>
                </c:pt>
                <c:pt idx="138">
                  <c:v>11.083299999999999</c:v>
                </c:pt>
                <c:pt idx="139">
                  <c:v>11.166700000000001</c:v>
                </c:pt>
                <c:pt idx="140">
                  <c:v>11.25</c:v>
                </c:pt>
                <c:pt idx="141">
                  <c:v>11.333299999999999</c:v>
                </c:pt>
                <c:pt idx="142">
                  <c:v>11.416700000000001</c:v>
                </c:pt>
                <c:pt idx="143">
                  <c:v>11.5</c:v>
                </c:pt>
                <c:pt idx="144">
                  <c:v>11.583299999999999</c:v>
                </c:pt>
                <c:pt idx="145">
                  <c:v>11.666700000000001</c:v>
                </c:pt>
                <c:pt idx="146">
                  <c:v>11.75</c:v>
                </c:pt>
                <c:pt idx="147">
                  <c:v>11.833299999999999</c:v>
                </c:pt>
                <c:pt idx="148">
                  <c:v>11.916700000000001</c:v>
                </c:pt>
                <c:pt idx="149">
                  <c:v>12</c:v>
                </c:pt>
                <c:pt idx="150">
                  <c:v>12.083299999999999</c:v>
                </c:pt>
                <c:pt idx="151">
                  <c:v>12.166700000000001</c:v>
                </c:pt>
                <c:pt idx="152">
                  <c:v>12.25</c:v>
                </c:pt>
                <c:pt idx="153">
                  <c:v>12.333299999999999</c:v>
                </c:pt>
                <c:pt idx="154">
                  <c:v>12.416700000000001</c:v>
                </c:pt>
                <c:pt idx="155">
                  <c:v>12.5</c:v>
                </c:pt>
                <c:pt idx="156">
                  <c:v>12.583299999999999</c:v>
                </c:pt>
                <c:pt idx="157">
                  <c:v>12.666700000000001</c:v>
                </c:pt>
                <c:pt idx="158">
                  <c:v>12.75</c:v>
                </c:pt>
                <c:pt idx="159">
                  <c:v>12.833299999999999</c:v>
                </c:pt>
                <c:pt idx="160">
                  <c:v>12.916700000000001</c:v>
                </c:pt>
                <c:pt idx="161">
                  <c:v>13</c:v>
                </c:pt>
                <c:pt idx="162">
                  <c:v>13.083299999999999</c:v>
                </c:pt>
                <c:pt idx="163">
                  <c:v>13.166700000000001</c:v>
                </c:pt>
                <c:pt idx="164">
                  <c:v>13.25</c:v>
                </c:pt>
                <c:pt idx="165">
                  <c:v>13.333299999999999</c:v>
                </c:pt>
                <c:pt idx="166">
                  <c:v>13.416700000000001</c:v>
                </c:pt>
                <c:pt idx="167">
                  <c:v>13.5</c:v>
                </c:pt>
                <c:pt idx="168">
                  <c:v>13.583299999999999</c:v>
                </c:pt>
                <c:pt idx="169">
                  <c:v>13.666700000000001</c:v>
                </c:pt>
                <c:pt idx="170">
                  <c:v>13.75</c:v>
                </c:pt>
                <c:pt idx="171">
                  <c:v>13.833299999999999</c:v>
                </c:pt>
                <c:pt idx="172">
                  <c:v>13.916700000000001</c:v>
                </c:pt>
                <c:pt idx="173">
                  <c:v>14</c:v>
                </c:pt>
                <c:pt idx="174">
                  <c:v>14.083299999999999</c:v>
                </c:pt>
                <c:pt idx="175">
                  <c:v>14.166700000000001</c:v>
                </c:pt>
                <c:pt idx="176">
                  <c:v>14.25</c:v>
                </c:pt>
                <c:pt idx="177">
                  <c:v>14.333299999999999</c:v>
                </c:pt>
                <c:pt idx="178">
                  <c:v>14.416700000000001</c:v>
                </c:pt>
                <c:pt idx="179">
                  <c:v>14.5</c:v>
                </c:pt>
                <c:pt idx="180">
                  <c:v>14.583299999999999</c:v>
                </c:pt>
                <c:pt idx="181">
                  <c:v>14.666700000000001</c:v>
                </c:pt>
                <c:pt idx="182">
                  <c:v>14.75</c:v>
                </c:pt>
                <c:pt idx="183">
                  <c:v>14.833299999999999</c:v>
                </c:pt>
                <c:pt idx="184">
                  <c:v>14.916700000000001</c:v>
                </c:pt>
                <c:pt idx="185">
                  <c:v>15</c:v>
                </c:pt>
                <c:pt idx="186">
                  <c:v>15.083299999999999</c:v>
                </c:pt>
                <c:pt idx="187">
                  <c:v>15.166700000000001</c:v>
                </c:pt>
                <c:pt idx="188">
                  <c:v>15.25</c:v>
                </c:pt>
                <c:pt idx="189">
                  <c:v>15.333299999999999</c:v>
                </c:pt>
                <c:pt idx="190">
                  <c:v>15.416700000000001</c:v>
                </c:pt>
                <c:pt idx="191">
                  <c:v>15.5</c:v>
                </c:pt>
                <c:pt idx="192">
                  <c:v>15.583299999999999</c:v>
                </c:pt>
                <c:pt idx="193">
                  <c:v>15.666700000000001</c:v>
                </c:pt>
                <c:pt idx="194">
                  <c:v>15.75</c:v>
                </c:pt>
                <c:pt idx="195">
                  <c:v>15.833299999999999</c:v>
                </c:pt>
                <c:pt idx="196">
                  <c:v>15.916700000000001</c:v>
                </c:pt>
                <c:pt idx="197">
                  <c:v>16</c:v>
                </c:pt>
                <c:pt idx="198">
                  <c:v>16.083300000000001</c:v>
                </c:pt>
                <c:pt idx="199">
                  <c:v>16.166699999999999</c:v>
                </c:pt>
                <c:pt idx="200">
                  <c:v>16.25</c:v>
                </c:pt>
                <c:pt idx="201">
                  <c:v>16.333300000000001</c:v>
                </c:pt>
                <c:pt idx="202">
                  <c:v>16.416699999999999</c:v>
                </c:pt>
                <c:pt idx="203">
                  <c:v>16.5</c:v>
                </c:pt>
                <c:pt idx="204">
                  <c:v>16.583300000000001</c:v>
                </c:pt>
                <c:pt idx="205">
                  <c:v>16.666699999999999</c:v>
                </c:pt>
                <c:pt idx="206">
                  <c:v>16.75</c:v>
                </c:pt>
                <c:pt idx="207">
                  <c:v>16.833300000000001</c:v>
                </c:pt>
                <c:pt idx="208">
                  <c:v>16.916699999999999</c:v>
                </c:pt>
                <c:pt idx="209">
                  <c:v>17</c:v>
                </c:pt>
                <c:pt idx="210">
                  <c:v>17.083300000000001</c:v>
                </c:pt>
                <c:pt idx="211">
                  <c:v>17.166699999999999</c:v>
                </c:pt>
                <c:pt idx="212">
                  <c:v>17.25</c:v>
                </c:pt>
                <c:pt idx="213">
                  <c:v>17.333300000000001</c:v>
                </c:pt>
                <c:pt idx="214">
                  <c:v>17.416699999999999</c:v>
                </c:pt>
                <c:pt idx="215">
                  <c:v>17.5</c:v>
                </c:pt>
                <c:pt idx="216">
                  <c:v>17.583300000000001</c:v>
                </c:pt>
                <c:pt idx="217">
                  <c:v>17.666699999999999</c:v>
                </c:pt>
                <c:pt idx="218">
                  <c:v>17.75</c:v>
                </c:pt>
                <c:pt idx="219">
                  <c:v>17.833300000000001</c:v>
                </c:pt>
                <c:pt idx="220">
                  <c:v>17.916699999999999</c:v>
                </c:pt>
                <c:pt idx="221">
                  <c:v>18</c:v>
                </c:pt>
                <c:pt idx="222">
                  <c:v>18.083300000000001</c:v>
                </c:pt>
                <c:pt idx="223">
                  <c:v>18.166699999999999</c:v>
                </c:pt>
                <c:pt idx="224">
                  <c:v>18.25</c:v>
                </c:pt>
                <c:pt idx="225">
                  <c:v>18.333300000000001</c:v>
                </c:pt>
                <c:pt idx="226">
                  <c:v>18.416699999999999</c:v>
                </c:pt>
                <c:pt idx="227">
                  <c:v>18.5</c:v>
                </c:pt>
                <c:pt idx="228">
                  <c:v>18.583300000000001</c:v>
                </c:pt>
                <c:pt idx="229">
                  <c:v>18.666699999999999</c:v>
                </c:pt>
                <c:pt idx="230">
                  <c:v>18.75</c:v>
                </c:pt>
                <c:pt idx="231">
                  <c:v>18.833300000000001</c:v>
                </c:pt>
                <c:pt idx="232">
                  <c:v>18.916699999999999</c:v>
                </c:pt>
                <c:pt idx="233">
                  <c:v>19</c:v>
                </c:pt>
                <c:pt idx="234">
                  <c:v>19.083300000000001</c:v>
                </c:pt>
                <c:pt idx="235">
                  <c:v>19.166699999999999</c:v>
                </c:pt>
                <c:pt idx="236">
                  <c:v>19.25</c:v>
                </c:pt>
                <c:pt idx="237">
                  <c:v>19.333300000000001</c:v>
                </c:pt>
                <c:pt idx="238">
                  <c:v>19.416699999999999</c:v>
                </c:pt>
                <c:pt idx="239">
                  <c:v>19.5</c:v>
                </c:pt>
                <c:pt idx="240">
                  <c:v>19.583300000000001</c:v>
                </c:pt>
                <c:pt idx="241">
                  <c:v>19.666699999999999</c:v>
                </c:pt>
                <c:pt idx="242">
                  <c:v>19.75</c:v>
                </c:pt>
                <c:pt idx="243">
                  <c:v>19.833300000000001</c:v>
                </c:pt>
                <c:pt idx="244">
                  <c:v>19.916699999999999</c:v>
                </c:pt>
                <c:pt idx="245">
                  <c:v>20</c:v>
                </c:pt>
                <c:pt idx="246">
                  <c:v>20.083300000000001</c:v>
                </c:pt>
                <c:pt idx="247">
                  <c:v>20.166699999999999</c:v>
                </c:pt>
                <c:pt idx="248">
                  <c:v>20.25</c:v>
                </c:pt>
                <c:pt idx="249">
                  <c:v>20.333300000000001</c:v>
                </c:pt>
                <c:pt idx="250">
                  <c:v>20.416699999999999</c:v>
                </c:pt>
                <c:pt idx="251">
                  <c:v>20.5</c:v>
                </c:pt>
                <c:pt idx="252">
                  <c:v>20.583300000000001</c:v>
                </c:pt>
                <c:pt idx="253">
                  <c:v>20.666699999999999</c:v>
                </c:pt>
                <c:pt idx="254">
                  <c:v>20.75</c:v>
                </c:pt>
                <c:pt idx="255">
                  <c:v>20.833300000000001</c:v>
                </c:pt>
                <c:pt idx="256">
                  <c:v>20.916699999999999</c:v>
                </c:pt>
                <c:pt idx="257">
                  <c:v>21</c:v>
                </c:pt>
                <c:pt idx="258">
                  <c:v>21.083300000000001</c:v>
                </c:pt>
                <c:pt idx="259">
                  <c:v>21.166699999999999</c:v>
                </c:pt>
                <c:pt idx="260">
                  <c:v>21.25</c:v>
                </c:pt>
                <c:pt idx="261">
                  <c:v>21.333300000000001</c:v>
                </c:pt>
                <c:pt idx="262">
                  <c:v>21.416699999999999</c:v>
                </c:pt>
                <c:pt idx="263">
                  <c:v>21.5</c:v>
                </c:pt>
                <c:pt idx="264">
                  <c:v>21.583300000000001</c:v>
                </c:pt>
                <c:pt idx="265">
                  <c:v>21.666699999999999</c:v>
                </c:pt>
                <c:pt idx="266">
                  <c:v>21.75</c:v>
                </c:pt>
                <c:pt idx="267">
                  <c:v>21.833300000000001</c:v>
                </c:pt>
                <c:pt idx="268">
                  <c:v>21.916699999999999</c:v>
                </c:pt>
                <c:pt idx="269">
                  <c:v>22</c:v>
                </c:pt>
                <c:pt idx="270">
                  <c:v>22.083300000000001</c:v>
                </c:pt>
                <c:pt idx="271">
                  <c:v>22.166699999999999</c:v>
                </c:pt>
                <c:pt idx="272">
                  <c:v>22.25</c:v>
                </c:pt>
                <c:pt idx="273">
                  <c:v>22.333300000000001</c:v>
                </c:pt>
                <c:pt idx="274">
                  <c:v>22.416699999999999</c:v>
                </c:pt>
                <c:pt idx="275">
                  <c:v>22.5</c:v>
                </c:pt>
                <c:pt idx="276">
                  <c:v>22.583300000000001</c:v>
                </c:pt>
                <c:pt idx="277">
                  <c:v>22.666699999999999</c:v>
                </c:pt>
                <c:pt idx="278">
                  <c:v>22.75</c:v>
                </c:pt>
                <c:pt idx="279">
                  <c:v>22.833300000000001</c:v>
                </c:pt>
                <c:pt idx="280">
                  <c:v>22.916699999999999</c:v>
                </c:pt>
                <c:pt idx="281">
                  <c:v>23</c:v>
                </c:pt>
                <c:pt idx="282">
                  <c:v>23.083300000000001</c:v>
                </c:pt>
                <c:pt idx="283">
                  <c:v>23.166699999999999</c:v>
                </c:pt>
                <c:pt idx="284">
                  <c:v>23.25</c:v>
                </c:pt>
                <c:pt idx="285">
                  <c:v>23.333300000000001</c:v>
                </c:pt>
                <c:pt idx="286">
                  <c:v>23.416699999999999</c:v>
                </c:pt>
                <c:pt idx="287">
                  <c:v>23.5</c:v>
                </c:pt>
                <c:pt idx="288">
                  <c:v>23.583300000000001</c:v>
                </c:pt>
                <c:pt idx="289">
                  <c:v>23.666699999999999</c:v>
                </c:pt>
                <c:pt idx="290">
                  <c:v>23.75</c:v>
                </c:pt>
                <c:pt idx="291">
                  <c:v>23.833300000000001</c:v>
                </c:pt>
                <c:pt idx="292">
                  <c:v>23.916699999999999</c:v>
                </c:pt>
                <c:pt idx="293">
                  <c:v>24</c:v>
                </c:pt>
                <c:pt idx="294">
                  <c:v>24.083300000000001</c:v>
                </c:pt>
                <c:pt idx="295">
                  <c:v>24.166699999999999</c:v>
                </c:pt>
                <c:pt idx="296">
                  <c:v>24.25</c:v>
                </c:pt>
                <c:pt idx="297">
                  <c:v>24.333300000000001</c:v>
                </c:pt>
                <c:pt idx="298">
                  <c:v>24.416699999999999</c:v>
                </c:pt>
                <c:pt idx="299">
                  <c:v>24.5</c:v>
                </c:pt>
                <c:pt idx="300">
                  <c:v>24.583300000000001</c:v>
                </c:pt>
                <c:pt idx="301">
                  <c:v>24.666699999999999</c:v>
                </c:pt>
                <c:pt idx="302">
                  <c:v>24.75</c:v>
                </c:pt>
                <c:pt idx="303">
                  <c:v>24.833300000000001</c:v>
                </c:pt>
                <c:pt idx="304">
                  <c:v>24.916699999999999</c:v>
                </c:pt>
                <c:pt idx="305">
                  <c:v>25</c:v>
                </c:pt>
                <c:pt idx="306">
                  <c:v>25.083300000000001</c:v>
                </c:pt>
                <c:pt idx="307">
                  <c:v>25.166699999999999</c:v>
                </c:pt>
                <c:pt idx="308">
                  <c:v>25.25</c:v>
                </c:pt>
                <c:pt idx="309">
                  <c:v>25.333300000000001</c:v>
                </c:pt>
                <c:pt idx="310">
                  <c:v>25.416699999999999</c:v>
                </c:pt>
                <c:pt idx="311">
                  <c:v>25.5</c:v>
                </c:pt>
                <c:pt idx="312">
                  <c:v>25.583300000000001</c:v>
                </c:pt>
                <c:pt idx="313">
                  <c:v>25.666699999999999</c:v>
                </c:pt>
                <c:pt idx="314">
                  <c:v>25.75</c:v>
                </c:pt>
                <c:pt idx="315">
                  <c:v>25.833300000000001</c:v>
                </c:pt>
                <c:pt idx="316">
                  <c:v>25.916699999999999</c:v>
                </c:pt>
                <c:pt idx="317">
                  <c:v>26</c:v>
                </c:pt>
                <c:pt idx="318">
                  <c:v>26.083300000000001</c:v>
                </c:pt>
                <c:pt idx="319">
                  <c:v>26.166699999999999</c:v>
                </c:pt>
                <c:pt idx="320">
                  <c:v>26.25</c:v>
                </c:pt>
                <c:pt idx="321">
                  <c:v>26.333300000000001</c:v>
                </c:pt>
                <c:pt idx="322">
                  <c:v>26.416699999999999</c:v>
                </c:pt>
                <c:pt idx="323">
                  <c:v>26.5</c:v>
                </c:pt>
                <c:pt idx="324">
                  <c:v>26.583300000000001</c:v>
                </c:pt>
                <c:pt idx="325">
                  <c:v>26.666699999999999</c:v>
                </c:pt>
                <c:pt idx="326">
                  <c:v>26.75</c:v>
                </c:pt>
                <c:pt idx="327">
                  <c:v>26.833300000000001</c:v>
                </c:pt>
                <c:pt idx="328">
                  <c:v>26.916699999999999</c:v>
                </c:pt>
                <c:pt idx="329">
                  <c:v>27</c:v>
                </c:pt>
                <c:pt idx="330">
                  <c:v>27.083300000000001</c:v>
                </c:pt>
                <c:pt idx="331">
                  <c:v>27.166699999999999</c:v>
                </c:pt>
                <c:pt idx="332">
                  <c:v>27.25</c:v>
                </c:pt>
                <c:pt idx="333">
                  <c:v>27.333300000000001</c:v>
                </c:pt>
                <c:pt idx="334">
                  <c:v>27.416699999999999</c:v>
                </c:pt>
                <c:pt idx="335">
                  <c:v>27.5</c:v>
                </c:pt>
                <c:pt idx="336">
                  <c:v>27.583300000000001</c:v>
                </c:pt>
                <c:pt idx="337">
                  <c:v>27.666699999999999</c:v>
                </c:pt>
                <c:pt idx="338">
                  <c:v>27.75</c:v>
                </c:pt>
                <c:pt idx="339">
                  <c:v>27.833300000000001</c:v>
                </c:pt>
                <c:pt idx="340">
                  <c:v>27.916699999999999</c:v>
                </c:pt>
                <c:pt idx="341">
                  <c:v>28</c:v>
                </c:pt>
                <c:pt idx="342">
                  <c:v>28.083300000000001</c:v>
                </c:pt>
                <c:pt idx="343">
                  <c:v>28.166699999999999</c:v>
                </c:pt>
                <c:pt idx="344">
                  <c:v>28.25</c:v>
                </c:pt>
                <c:pt idx="345">
                  <c:v>28.333300000000001</c:v>
                </c:pt>
                <c:pt idx="346">
                  <c:v>28.416699999999999</c:v>
                </c:pt>
                <c:pt idx="347">
                  <c:v>28.5</c:v>
                </c:pt>
                <c:pt idx="348">
                  <c:v>28.583300000000001</c:v>
                </c:pt>
                <c:pt idx="349">
                  <c:v>28.666699999999999</c:v>
                </c:pt>
                <c:pt idx="350">
                  <c:v>28.75</c:v>
                </c:pt>
                <c:pt idx="351">
                  <c:v>28.833300000000001</c:v>
                </c:pt>
                <c:pt idx="352">
                  <c:v>28.916699999999999</c:v>
                </c:pt>
                <c:pt idx="353">
                  <c:v>29</c:v>
                </c:pt>
                <c:pt idx="354">
                  <c:v>29.083300000000001</c:v>
                </c:pt>
                <c:pt idx="355">
                  <c:v>29.166699999999999</c:v>
                </c:pt>
                <c:pt idx="356">
                  <c:v>29.25</c:v>
                </c:pt>
                <c:pt idx="357">
                  <c:v>29.333300000000001</c:v>
                </c:pt>
                <c:pt idx="358">
                  <c:v>29.416699999999999</c:v>
                </c:pt>
                <c:pt idx="359">
                  <c:v>29.5</c:v>
                </c:pt>
                <c:pt idx="360">
                  <c:v>29.583300000000001</c:v>
                </c:pt>
                <c:pt idx="361">
                  <c:v>29.666699999999999</c:v>
                </c:pt>
              </c:numCache>
            </c:numRef>
          </c:cat>
          <c:val>
            <c:numRef>
              <c:f>Sheet2!$Q$2:$Q$363</c:f>
              <c:numCache>
                <c:formatCode>General</c:formatCode>
                <c:ptCount val="362"/>
                <c:pt idx="0">
                  <c:v>3956</c:v>
                </c:pt>
                <c:pt idx="1">
                  <c:v>3015</c:v>
                </c:pt>
                <c:pt idx="2">
                  <c:v>2670</c:v>
                </c:pt>
                <c:pt idx="3">
                  <c:v>2973</c:v>
                </c:pt>
                <c:pt idx="4">
                  <c:v>3681</c:v>
                </c:pt>
                <c:pt idx="5">
                  <c:v>4265</c:v>
                </c:pt>
                <c:pt idx="6">
                  <c:v>4077</c:v>
                </c:pt>
                <c:pt idx="7">
                  <c:v>3519</c:v>
                </c:pt>
                <c:pt idx="8">
                  <c:v>2851</c:v>
                </c:pt>
                <c:pt idx="9">
                  <c:v>2388</c:v>
                </c:pt>
                <c:pt idx="10">
                  <c:v>2029</c:v>
                </c:pt>
                <c:pt idx="11">
                  <c:v>1743</c:v>
                </c:pt>
                <c:pt idx="12">
                  <c:v>1590</c:v>
                </c:pt>
                <c:pt idx="13">
                  <c:v>1629</c:v>
                </c:pt>
                <c:pt idx="14">
                  <c:v>2040</c:v>
                </c:pt>
                <c:pt idx="15">
                  <c:v>2939</c:v>
                </c:pt>
                <c:pt idx="16">
                  <c:v>3929</c:v>
                </c:pt>
                <c:pt idx="17">
                  <c:v>4228</c:v>
                </c:pt>
                <c:pt idx="18">
                  <c:v>3856</c:v>
                </c:pt>
                <c:pt idx="19">
                  <c:v>3228</c:v>
                </c:pt>
                <c:pt idx="20">
                  <c:v>2634</c:v>
                </c:pt>
                <c:pt idx="21">
                  <c:v>2195</c:v>
                </c:pt>
                <c:pt idx="22">
                  <c:v>1899</c:v>
                </c:pt>
                <c:pt idx="23">
                  <c:v>1691</c:v>
                </c:pt>
                <c:pt idx="24">
                  <c:v>1551</c:v>
                </c:pt>
                <c:pt idx="25">
                  <c:v>1607</c:v>
                </c:pt>
                <c:pt idx="26">
                  <c:v>2107</c:v>
                </c:pt>
                <c:pt idx="27">
                  <c:v>2997</c:v>
                </c:pt>
                <c:pt idx="28">
                  <c:v>4015</c:v>
                </c:pt>
                <c:pt idx="29">
                  <c:v>4357</c:v>
                </c:pt>
                <c:pt idx="30">
                  <c:v>3914</c:v>
                </c:pt>
                <c:pt idx="31">
                  <c:v>3233</c:v>
                </c:pt>
                <c:pt idx="32">
                  <c:v>2644</c:v>
                </c:pt>
                <c:pt idx="33">
                  <c:v>2191</c:v>
                </c:pt>
                <c:pt idx="34">
                  <c:v>1884</c:v>
                </c:pt>
                <c:pt idx="35">
                  <c:v>1675</c:v>
                </c:pt>
                <c:pt idx="36">
                  <c:v>1538</c:v>
                </c:pt>
                <c:pt idx="37">
                  <c:v>1571</c:v>
                </c:pt>
                <c:pt idx="38">
                  <c:v>2037</c:v>
                </c:pt>
                <c:pt idx="39">
                  <c:v>3010</c:v>
                </c:pt>
                <c:pt idx="40">
                  <c:v>4026</c:v>
                </c:pt>
                <c:pt idx="41">
                  <c:v>4312</c:v>
                </c:pt>
                <c:pt idx="42">
                  <c:v>3961</c:v>
                </c:pt>
                <c:pt idx="43">
                  <c:v>3301</c:v>
                </c:pt>
                <c:pt idx="44">
                  <c:v>2678</c:v>
                </c:pt>
                <c:pt idx="45">
                  <c:v>2275</c:v>
                </c:pt>
                <c:pt idx="46">
                  <c:v>1933</c:v>
                </c:pt>
                <c:pt idx="47">
                  <c:v>1708</c:v>
                </c:pt>
                <c:pt idx="48">
                  <c:v>1555</c:v>
                </c:pt>
                <c:pt idx="49">
                  <c:v>1560</c:v>
                </c:pt>
                <c:pt idx="50">
                  <c:v>2035</c:v>
                </c:pt>
                <c:pt idx="51">
                  <c:v>3009</c:v>
                </c:pt>
                <c:pt idx="52">
                  <c:v>4009</c:v>
                </c:pt>
                <c:pt idx="53">
                  <c:v>4357</c:v>
                </c:pt>
                <c:pt idx="54">
                  <c:v>3915</c:v>
                </c:pt>
                <c:pt idx="55">
                  <c:v>3170</c:v>
                </c:pt>
                <c:pt idx="56">
                  <c:v>2601</c:v>
                </c:pt>
                <c:pt idx="57">
                  <c:v>2192</c:v>
                </c:pt>
                <c:pt idx="58">
                  <c:v>1875</c:v>
                </c:pt>
                <c:pt idx="59">
                  <c:v>1633</c:v>
                </c:pt>
                <c:pt idx="60">
                  <c:v>1510</c:v>
                </c:pt>
                <c:pt idx="61">
                  <c:v>1590</c:v>
                </c:pt>
                <c:pt idx="62">
                  <c:v>2020</c:v>
                </c:pt>
                <c:pt idx="63">
                  <c:v>2949</c:v>
                </c:pt>
                <c:pt idx="64">
                  <c:v>3865</c:v>
                </c:pt>
                <c:pt idx="65">
                  <c:v>4195</c:v>
                </c:pt>
                <c:pt idx="66">
                  <c:v>3809</c:v>
                </c:pt>
                <c:pt idx="67">
                  <c:v>3137</c:v>
                </c:pt>
                <c:pt idx="68">
                  <c:v>2556</c:v>
                </c:pt>
                <c:pt idx="69">
                  <c:v>2137</c:v>
                </c:pt>
                <c:pt idx="70">
                  <c:v>1834</c:v>
                </c:pt>
                <c:pt idx="71">
                  <c:v>1619</c:v>
                </c:pt>
                <c:pt idx="72">
                  <c:v>1486</c:v>
                </c:pt>
                <c:pt idx="73">
                  <c:v>1524</c:v>
                </c:pt>
                <c:pt idx="74">
                  <c:v>1949</c:v>
                </c:pt>
                <c:pt idx="75">
                  <c:v>2903</c:v>
                </c:pt>
                <c:pt idx="76">
                  <c:v>3855</c:v>
                </c:pt>
                <c:pt idx="77">
                  <c:v>4168</c:v>
                </c:pt>
                <c:pt idx="78">
                  <c:v>3844</c:v>
                </c:pt>
                <c:pt idx="79">
                  <c:v>3164</c:v>
                </c:pt>
                <c:pt idx="80">
                  <c:v>2638</c:v>
                </c:pt>
                <c:pt idx="81">
                  <c:v>2221</c:v>
                </c:pt>
                <c:pt idx="82">
                  <c:v>1923</c:v>
                </c:pt>
                <c:pt idx="83">
                  <c:v>1692</c:v>
                </c:pt>
                <c:pt idx="84">
                  <c:v>1541</c:v>
                </c:pt>
                <c:pt idx="85">
                  <c:v>1536</c:v>
                </c:pt>
                <c:pt idx="86">
                  <c:v>2004</c:v>
                </c:pt>
                <c:pt idx="87">
                  <c:v>2968</c:v>
                </c:pt>
                <c:pt idx="88">
                  <c:v>3911</c:v>
                </c:pt>
                <c:pt idx="89">
                  <c:v>4201</c:v>
                </c:pt>
                <c:pt idx="90">
                  <c:v>3828</c:v>
                </c:pt>
                <c:pt idx="91">
                  <c:v>3196</c:v>
                </c:pt>
                <c:pt idx="92">
                  <c:v>2623</c:v>
                </c:pt>
                <c:pt idx="93">
                  <c:v>2135</c:v>
                </c:pt>
                <c:pt idx="94">
                  <c:v>1832</c:v>
                </c:pt>
                <c:pt idx="95">
                  <c:v>1610</c:v>
                </c:pt>
                <c:pt idx="96">
                  <c:v>1485</c:v>
                </c:pt>
                <c:pt idx="97">
                  <c:v>1504</c:v>
                </c:pt>
                <c:pt idx="98">
                  <c:v>2040</c:v>
                </c:pt>
                <c:pt idx="99">
                  <c:v>2942</c:v>
                </c:pt>
                <c:pt idx="100">
                  <c:v>3960</c:v>
                </c:pt>
                <c:pt idx="101">
                  <c:v>4370</c:v>
                </c:pt>
                <c:pt idx="102">
                  <c:v>3988</c:v>
                </c:pt>
                <c:pt idx="103">
                  <c:v>3323</c:v>
                </c:pt>
                <c:pt idx="104">
                  <c:v>2699</c:v>
                </c:pt>
                <c:pt idx="105">
                  <c:v>2234</c:v>
                </c:pt>
                <c:pt idx="106">
                  <c:v>1903</c:v>
                </c:pt>
                <c:pt idx="107">
                  <c:v>1669</c:v>
                </c:pt>
                <c:pt idx="108">
                  <c:v>1532</c:v>
                </c:pt>
                <c:pt idx="109">
                  <c:v>1595</c:v>
                </c:pt>
                <c:pt idx="110">
                  <c:v>2036</c:v>
                </c:pt>
                <c:pt idx="111">
                  <c:v>2970</c:v>
                </c:pt>
                <c:pt idx="112">
                  <c:v>3912</c:v>
                </c:pt>
                <c:pt idx="113">
                  <c:v>4208</c:v>
                </c:pt>
                <c:pt idx="114">
                  <c:v>3820</c:v>
                </c:pt>
                <c:pt idx="115">
                  <c:v>3118</c:v>
                </c:pt>
                <c:pt idx="116">
                  <c:v>2570</c:v>
                </c:pt>
                <c:pt idx="117">
                  <c:v>2169</c:v>
                </c:pt>
                <c:pt idx="118">
                  <c:v>1858</c:v>
                </c:pt>
                <c:pt idx="119">
                  <c:v>1641</c:v>
                </c:pt>
                <c:pt idx="120">
                  <c:v>1493</c:v>
                </c:pt>
                <c:pt idx="121">
                  <c:v>1552</c:v>
                </c:pt>
                <c:pt idx="122">
                  <c:v>1974</c:v>
                </c:pt>
                <c:pt idx="123">
                  <c:v>2889</c:v>
                </c:pt>
                <c:pt idx="124">
                  <c:v>3791</c:v>
                </c:pt>
                <c:pt idx="125">
                  <c:v>4166</c:v>
                </c:pt>
                <c:pt idx="126">
                  <c:v>3872</c:v>
                </c:pt>
                <c:pt idx="127">
                  <c:v>3188</c:v>
                </c:pt>
                <c:pt idx="128">
                  <c:v>2615</c:v>
                </c:pt>
                <c:pt idx="129">
                  <c:v>2187</c:v>
                </c:pt>
                <c:pt idx="130">
                  <c:v>1890</c:v>
                </c:pt>
                <c:pt idx="131">
                  <c:v>1661</c:v>
                </c:pt>
                <c:pt idx="132">
                  <c:v>1475</c:v>
                </c:pt>
                <c:pt idx="133">
                  <c:v>1517</c:v>
                </c:pt>
                <c:pt idx="134">
                  <c:v>2019</c:v>
                </c:pt>
                <c:pt idx="135">
                  <c:v>2947</c:v>
                </c:pt>
                <c:pt idx="136">
                  <c:v>3935</c:v>
                </c:pt>
                <c:pt idx="137">
                  <c:v>4353</c:v>
                </c:pt>
                <c:pt idx="138">
                  <c:v>3975</c:v>
                </c:pt>
                <c:pt idx="139">
                  <c:v>3284</c:v>
                </c:pt>
                <c:pt idx="140">
                  <c:v>2655</c:v>
                </c:pt>
                <c:pt idx="141">
                  <c:v>2169</c:v>
                </c:pt>
                <c:pt idx="142">
                  <c:v>1859</c:v>
                </c:pt>
                <c:pt idx="143">
                  <c:v>1633</c:v>
                </c:pt>
                <c:pt idx="144">
                  <c:v>1489</c:v>
                </c:pt>
                <c:pt idx="145">
                  <c:v>1519</c:v>
                </c:pt>
                <c:pt idx="146">
                  <c:v>1951</c:v>
                </c:pt>
                <c:pt idx="147">
                  <c:v>2783</c:v>
                </c:pt>
                <c:pt idx="148">
                  <c:v>3704</c:v>
                </c:pt>
                <c:pt idx="149">
                  <c:v>4127</c:v>
                </c:pt>
                <c:pt idx="150">
                  <c:v>3744</c:v>
                </c:pt>
                <c:pt idx="151">
                  <c:v>3102</c:v>
                </c:pt>
                <c:pt idx="152">
                  <c:v>2536</c:v>
                </c:pt>
                <c:pt idx="153">
                  <c:v>2124</c:v>
                </c:pt>
                <c:pt idx="154">
                  <c:v>1883</c:v>
                </c:pt>
                <c:pt idx="155">
                  <c:v>1641</c:v>
                </c:pt>
                <c:pt idx="156">
                  <c:v>1492</c:v>
                </c:pt>
                <c:pt idx="157">
                  <c:v>1535</c:v>
                </c:pt>
                <c:pt idx="158">
                  <c:v>1989</c:v>
                </c:pt>
                <c:pt idx="159">
                  <c:v>2859</c:v>
                </c:pt>
                <c:pt idx="160">
                  <c:v>3878</c:v>
                </c:pt>
                <c:pt idx="161">
                  <c:v>4283</c:v>
                </c:pt>
                <c:pt idx="162">
                  <c:v>3895</c:v>
                </c:pt>
                <c:pt idx="163">
                  <c:v>3281</c:v>
                </c:pt>
                <c:pt idx="164">
                  <c:v>2673</c:v>
                </c:pt>
                <c:pt idx="165">
                  <c:v>2213</c:v>
                </c:pt>
                <c:pt idx="166">
                  <c:v>1892</c:v>
                </c:pt>
                <c:pt idx="167">
                  <c:v>1664</c:v>
                </c:pt>
                <c:pt idx="168">
                  <c:v>1514</c:v>
                </c:pt>
                <c:pt idx="169">
                  <c:v>1563</c:v>
                </c:pt>
                <c:pt idx="170">
                  <c:v>2082</c:v>
                </c:pt>
                <c:pt idx="171">
                  <c:v>3104</c:v>
                </c:pt>
                <c:pt idx="172">
                  <c:v>4062</c:v>
                </c:pt>
                <c:pt idx="173">
                  <c:v>4388</c:v>
                </c:pt>
                <c:pt idx="174">
                  <c:v>3917</c:v>
                </c:pt>
                <c:pt idx="175">
                  <c:v>3240</c:v>
                </c:pt>
                <c:pt idx="176">
                  <c:v>2596</c:v>
                </c:pt>
                <c:pt idx="177">
                  <c:v>2188</c:v>
                </c:pt>
                <c:pt idx="178">
                  <c:v>1885</c:v>
                </c:pt>
                <c:pt idx="179">
                  <c:v>1653</c:v>
                </c:pt>
                <c:pt idx="180">
                  <c:v>1519</c:v>
                </c:pt>
                <c:pt idx="181">
                  <c:v>1532</c:v>
                </c:pt>
                <c:pt idx="182">
                  <c:v>2002</c:v>
                </c:pt>
                <c:pt idx="183">
                  <c:v>3000</c:v>
                </c:pt>
                <c:pt idx="184">
                  <c:v>3945</c:v>
                </c:pt>
                <c:pt idx="185">
                  <c:v>4318</c:v>
                </c:pt>
                <c:pt idx="186">
                  <c:v>3946</c:v>
                </c:pt>
                <c:pt idx="187">
                  <c:v>3250</c:v>
                </c:pt>
                <c:pt idx="188">
                  <c:v>2694</c:v>
                </c:pt>
                <c:pt idx="189">
                  <c:v>2207</c:v>
                </c:pt>
                <c:pt idx="190">
                  <c:v>1899</c:v>
                </c:pt>
                <c:pt idx="191">
                  <c:v>1685</c:v>
                </c:pt>
                <c:pt idx="192">
                  <c:v>1514</c:v>
                </c:pt>
                <c:pt idx="193">
                  <c:v>1560</c:v>
                </c:pt>
                <c:pt idx="194">
                  <c:v>1993</c:v>
                </c:pt>
                <c:pt idx="195">
                  <c:v>2907</c:v>
                </c:pt>
                <c:pt idx="196">
                  <c:v>3766</c:v>
                </c:pt>
                <c:pt idx="197">
                  <c:v>4102</c:v>
                </c:pt>
                <c:pt idx="198">
                  <c:v>3769</c:v>
                </c:pt>
                <c:pt idx="199">
                  <c:v>3119</c:v>
                </c:pt>
                <c:pt idx="200">
                  <c:v>2526</c:v>
                </c:pt>
                <c:pt idx="201">
                  <c:v>2116</c:v>
                </c:pt>
                <c:pt idx="202">
                  <c:v>1834</c:v>
                </c:pt>
                <c:pt idx="203">
                  <c:v>1607</c:v>
                </c:pt>
                <c:pt idx="204">
                  <c:v>1461</c:v>
                </c:pt>
                <c:pt idx="205">
                  <c:v>1513</c:v>
                </c:pt>
                <c:pt idx="206">
                  <c:v>1919</c:v>
                </c:pt>
                <c:pt idx="207">
                  <c:v>2792</c:v>
                </c:pt>
                <c:pt idx="208">
                  <c:v>3743</c:v>
                </c:pt>
                <c:pt idx="209">
                  <c:v>4159</c:v>
                </c:pt>
                <c:pt idx="210">
                  <c:v>3790</c:v>
                </c:pt>
                <c:pt idx="211">
                  <c:v>3155</c:v>
                </c:pt>
                <c:pt idx="212">
                  <c:v>2572</c:v>
                </c:pt>
                <c:pt idx="213">
                  <c:v>2141</c:v>
                </c:pt>
                <c:pt idx="214">
                  <c:v>1841</c:v>
                </c:pt>
                <c:pt idx="215">
                  <c:v>1601</c:v>
                </c:pt>
                <c:pt idx="216">
                  <c:v>1447</c:v>
                </c:pt>
                <c:pt idx="217">
                  <c:v>1482</c:v>
                </c:pt>
                <c:pt idx="218">
                  <c:v>1880</c:v>
                </c:pt>
                <c:pt idx="219">
                  <c:v>2780</c:v>
                </c:pt>
                <c:pt idx="220">
                  <c:v>3783</c:v>
                </c:pt>
                <c:pt idx="221">
                  <c:v>4105</c:v>
                </c:pt>
                <c:pt idx="222">
                  <c:v>3759</c:v>
                </c:pt>
                <c:pt idx="223">
                  <c:v>3145</c:v>
                </c:pt>
                <c:pt idx="224">
                  <c:v>2583</c:v>
                </c:pt>
                <c:pt idx="225">
                  <c:v>2133</c:v>
                </c:pt>
                <c:pt idx="226">
                  <c:v>1825</c:v>
                </c:pt>
                <c:pt idx="227">
                  <c:v>1592</c:v>
                </c:pt>
                <c:pt idx="228">
                  <c:v>1467</c:v>
                </c:pt>
                <c:pt idx="229">
                  <c:v>1499</c:v>
                </c:pt>
                <c:pt idx="230">
                  <c:v>1972</c:v>
                </c:pt>
                <c:pt idx="231">
                  <c:v>2849</c:v>
                </c:pt>
                <c:pt idx="232">
                  <c:v>3798</c:v>
                </c:pt>
                <c:pt idx="233">
                  <c:v>4161</c:v>
                </c:pt>
                <c:pt idx="234">
                  <c:v>3752</c:v>
                </c:pt>
                <c:pt idx="235">
                  <c:v>3097</c:v>
                </c:pt>
                <c:pt idx="236">
                  <c:v>2519</c:v>
                </c:pt>
                <c:pt idx="237">
                  <c:v>2155</c:v>
                </c:pt>
                <c:pt idx="238">
                  <c:v>1866</c:v>
                </c:pt>
                <c:pt idx="239">
                  <c:v>1647</c:v>
                </c:pt>
                <c:pt idx="240">
                  <c:v>1492</c:v>
                </c:pt>
                <c:pt idx="241">
                  <c:v>1504</c:v>
                </c:pt>
                <c:pt idx="242">
                  <c:v>1956</c:v>
                </c:pt>
                <c:pt idx="243">
                  <c:v>2847</c:v>
                </c:pt>
                <c:pt idx="244">
                  <c:v>3859</c:v>
                </c:pt>
                <c:pt idx="245">
                  <c:v>4232</c:v>
                </c:pt>
                <c:pt idx="246">
                  <c:v>3874</c:v>
                </c:pt>
                <c:pt idx="247">
                  <c:v>3263</c:v>
                </c:pt>
                <c:pt idx="248">
                  <c:v>2658</c:v>
                </c:pt>
                <c:pt idx="249">
                  <c:v>2217</c:v>
                </c:pt>
                <c:pt idx="250">
                  <c:v>1938</c:v>
                </c:pt>
                <c:pt idx="251">
                  <c:v>1703</c:v>
                </c:pt>
                <c:pt idx="252">
                  <c:v>1533</c:v>
                </c:pt>
                <c:pt idx="253">
                  <c:v>1581</c:v>
                </c:pt>
                <c:pt idx="254">
                  <c:v>1984</c:v>
                </c:pt>
                <c:pt idx="255">
                  <c:v>2945</c:v>
                </c:pt>
                <c:pt idx="256">
                  <c:v>3943</c:v>
                </c:pt>
                <c:pt idx="257">
                  <c:v>4308</c:v>
                </c:pt>
                <c:pt idx="258">
                  <c:v>3883</c:v>
                </c:pt>
                <c:pt idx="259">
                  <c:v>3227</c:v>
                </c:pt>
                <c:pt idx="260">
                  <c:v>2643</c:v>
                </c:pt>
                <c:pt idx="261">
                  <c:v>2221</c:v>
                </c:pt>
                <c:pt idx="262">
                  <c:v>1892</c:v>
                </c:pt>
                <c:pt idx="263">
                  <c:v>1665</c:v>
                </c:pt>
                <c:pt idx="264">
                  <c:v>1515</c:v>
                </c:pt>
                <c:pt idx="265">
                  <c:v>1599</c:v>
                </c:pt>
                <c:pt idx="266">
                  <c:v>2067</c:v>
                </c:pt>
                <c:pt idx="267">
                  <c:v>2979</c:v>
                </c:pt>
                <c:pt idx="268">
                  <c:v>3943</c:v>
                </c:pt>
                <c:pt idx="269">
                  <c:v>4309</c:v>
                </c:pt>
                <c:pt idx="270">
                  <c:v>3798</c:v>
                </c:pt>
                <c:pt idx="271">
                  <c:v>3094</c:v>
                </c:pt>
                <c:pt idx="272">
                  <c:v>2562</c:v>
                </c:pt>
                <c:pt idx="273">
                  <c:v>2162</c:v>
                </c:pt>
                <c:pt idx="274">
                  <c:v>1852</c:v>
                </c:pt>
                <c:pt idx="275">
                  <c:v>1612</c:v>
                </c:pt>
                <c:pt idx="276">
                  <c:v>1461</c:v>
                </c:pt>
                <c:pt idx="277">
                  <c:v>1502</c:v>
                </c:pt>
                <c:pt idx="278">
                  <c:v>1959</c:v>
                </c:pt>
                <c:pt idx="279">
                  <c:v>2848</c:v>
                </c:pt>
                <c:pt idx="280">
                  <c:v>3857</c:v>
                </c:pt>
                <c:pt idx="281">
                  <c:v>4142</c:v>
                </c:pt>
                <c:pt idx="282">
                  <c:v>3830</c:v>
                </c:pt>
                <c:pt idx="283">
                  <c:v>3224</c:v>
                </c:pt>
                <c:pt idx="284">
                  <c:v>2641</c:v>
                </c:pt>
                <c:pt idx="285">
                  <c:v>2177</c:v>
                </c:pt>
                <c:pt idx="286">
                  <c:v>1886</c:v>
                </c:pt>
                <c:pt idx="287">
                  <c:v>1656</c:v>
                </c:pt>
                <c:pt idx="288">
                  <c:v>1476</c:v>
                </c:pt>
                <c:pt idx="289">
                  <c:v>1505</c:v>
                </c:pt>
                <c:pt idx="290">
                  <c:v>1987</c:v>
                </c:pt>
                <c:pt idx="291">
                  <c:v>2899</c:v>
                </c:pt>
                <c:pt idx="292">
                  <c:v>3847</c:v>
                </c:pt>
                <c:pt idx="293">
                  <c:v>4318</c:v>
                </c:pt>
                <c:pt idx="294">
                  <c:v>3951</c:v>
                </c:pt>
                <c:pt idx="295">
                  <c:v>3330</c:v>
                </c:pt>
                <c:pt idx="296">
                  <c:v>2733</c:v>
                </c:pt>
                <c:pt idx="297">
                  <c:v>2259</c:v>
                </c:pt>
                <c:pt idx="298">
                  <c:v>1923</c:v>
                </c:pt>
                <c:pt idx="299">
                  <c:v>1665</c:v>
                </c:pt>
                <c:pt idx="300">
                  <c:v>1528</c:v>
                </c:pt>
                <c:pt idx="301">
                  <c:v>1568</c:v>
                </c:pt>
                <c:pt idx="302">
                  <c:v>2067</c:v>
                </c:pt>
                <c:pt idx="303">
                  <c:v>3048</c:v>
                </c:pt>
                <c:pt idx="304">
                  <c:v>4031</c:v>
                </c:pt>
                <c:pt idx="305">
                  <c:v>4310</c:v>
                </c:pt>
                <c:pt idx="306">
                  <c:v>4035</c:v>
                </c:pt>
                <c:pt idx="307">
                  <c:v>3323</c:v>
                </c:pt>
                <c:pt idx="308">
                  <c:v>2732</c:v>
                </c:pt>
                <c:pt idx="309">
                  <c:v>2279</c:v>
                </c:pt>
                <c:pt idx="310">
                  <c:v>1939</c:v>
                </c:pt>
                <c:pt idx="311">
                  <c:v>1695</c:v>
                </c:pt>
                <c:pt idx="312">
                  <c:v>1541</c:v>
                </c:pt>
                <c:pt idx="313">
                  <c:v>1545</c:v>
                </c:pt>
                <c:pt idx="314">
                  <c:v>2020</c:v>
                </c:pt>
                <c:pt idx="315">
                  <c:v>2944</c:v>
                </c:pt>
                <c:pt idx="316">
                  <c:v>3962</c:v>
                </c:pt>
                <c:pt idx="317">
                  <c:v>4313</c:v>
                </c:pt>
                <c:pt idx="318">
                  <c:v>3974</c:v>
                </c:pt>
                <c:pt idx="319">
                  <c:v>3256</c:v>
                </c:pt>
                <c:pt idx="320">
                  <c:v>2637</c:v>
                </c:pt>
                <c:pt idx="321">
                  <c:v>2212</c:v>
                </c:pt>
                <c:pt idx="322">
                  <c:v>1901</c:v>
                </c:pt>
                <c:pt idx="323">
                  <c:v>1650</c:v>
                </c:pt>
                <c:pt idx="324">
                  <c:v>1525</c:v>
                </c:pt>
                <c:pt idx="325">
                  <c:v>1554</c:v>
                </c:pt>
                <c:pt idx="326">
                  <c:v>1999</c:v>
                </c:pt>
                <c:pt idx="327">
                  <c:v>2964</c:v>
                </c:pt>
                <c:pt idx="328">
                  <c:v>3921</c:v>
                </c:pt>
                <c:pt idx="329">
                  <c:v>4198</c:v>
                </c:pt>
                <c:pt idx="330">
                  <c:v>3778</c:v>
                </c:pt>
                <c:pt idx="331">
                  <c:v>3164</c:v>
                </c:pt>
                <c:pt idx="332">
                  <c:v>2610</c:v>
                </c:pt>
                <c:pt idx="333">
                  <c:v>2165</c:v>
                </c:pt>
                <c:pt idx="334">
                  <c:v>1865</c:v>
                </c:pt>
                <c:pt idx="335">
                  <c:v>1619</c:v>
                </c:pt>
                <c:pt idx="336">
                  <c:v>1497</c:v>
                </c:pt>
                <c:pt idx="337">
                  <c:v>1584</c:v>
                </c:pt>
                <c:pt idx="338">
                  <c:v>2043</c:v>
                </c:pt>
                <c:pt idx="339">
                  <c:v>2976</c:v>
                </c:pt>
                <c:pt idx="340">
                  <c:v>3885</c:v>
                </c:pt>
                <c:pt idx="341">
                  <c:v>4222</c:v>
                </c:pt>
                <c:pt idx="342">
                  <c:v>3894</c:v>
                </c:pt>
                <c:pt idx="343">
                  <c:v>3191</c:v>
                </c:pt>
                <c:pt idx="344">
                  <c:v>2641</c:v>
                </c:pt>
                <c:pt idx="345">
                  <c:v>2220</c:v>
                </c:pt>
                <c:pt idx="346">
                  <c:v>1939</c:v>
                </c:pt>
                <c:pt idx="347">
                  <c:v>1690</c:v>
                </c:pt>
                <c:pt idx="348">
                  <c:v>1536</c:v>
                </c:pt>
                <c:pt idx="349">
                  <c:v>1576</c:v>
                </c:pt>
                <c:pt idx="350">
                  <c:v>2039</c:v>
                </c:pt>
                <c:pt idx="351">
                  <c:v>2983</c:v>
                </c:pt>
                <c:pt idx="352">
                  <c:v>3855</c:v>
                </c:pt>
                <c:pt idx="353">
                  <c:v>4196</c:v>
                </c:pt>
                <c:pt idx="354">
                  <c:v>3852</c:v>
                </c:pt>
                <c:pt idx="355">
                  <c:v>3171</c:v>
                </c:pt>
                <c:pt idx="356">
                  <c:v>2562</c:v>
                </c:pt>
                <c:pt idx="357">
                  <c:v>2177</c:v>
                </c:pt>
                <c:pt idx="358">
                  <c:v>1897</c:v>
                </c:pt>
                <c:pt idx="359">
                  <c:v>1669</c:v>
                </c:pt>
                <c:pt idx="360">
                  <c:v>1522</c:v>
                </c:pt>
                <c:pt idx="361">
                  <c:v>1582</c:v>
                </c:pt>
              </c:numCache>
            </c:numRef>
          </c:val>
          <c:smooth val="0"/>
          <c:extLst>
            <c:ext xmlns:c16="http://schemas.microsoft.com/office/drawing/2014/chart" uri="{C3380CC4-5D6E-409C-BE32-E72D297353CC}">
              <c16:uniqueId val="{00000001-E8F1-400A-8D6E-15A5ACC36854}"/>
            </c:ext>
          </c:extLst>
        </c:ser>
        <c:dLbls>
          <c:showLegendKey val="0"/>
          <c:showVal val="0"/>
          <c:showCatName val="0"/>
          <c:showSerName val="0"/>
          <c:showPercent val="0"/>
          <c:showBubbleSize val="0"/>
        </c:dLbls>
        <c:smooth val="0"/>
        <c:axId val="1352908048"/>
        <c:axId val="1352904688"/>
        <c:extLst/>
      </c:lineChart>
      <c:catAx>
        <c:axId val="1352908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venir Next LT Pro Light" panose="020B0304020202020204" pitchFamily="34" charset="0"/>
                    <a:ea typeface="+mn-ea"/>
                    <a:cs typeface="+mn-cs"/>
                  </a:defRPr>
                </a:pPr>
                <a:r>
                  <a:rPr lang="en-US" sz="2000">
                    <a:solidFill>
                      <a:schemeClr val="tx1"/>
                    </a:solidFill>
                    <a:latin typeface="Avenir Next LT Pro Light" panose="020B0304020202020204" pitchFamily="34" charset="0"/>
                    <a:cs typeface="Arial" panose="020B0604020202020204" pitchFamily="34" charset="0"/>
                  </a:rPr>
                  <a:t>Year</a:t>
                </a:r>
              </a:p>
            </c:rich>
          </c:tx>
          <c:layout>
            <c:manualLayout>
              <c:xMode val="edge"/>
              <c:yMode val="edge"/>
              <c:x val="0.46718651722588733"/>
              <c:y val="0.83882603490353169"/>
            </c:manualLayout>
          </c:layout>
          <c:overlay val="0"/>
          <c:spPr>
            <a:solidFill>
              <a:sysClr val="window" lastClr="FFFFFF"/>
            </a:solid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venir Next LT Pro Light" panose="020B0304020202020204" pitchFamily="34" charset="0"/>
                  <a:ea typeface="+mn-ea"/>
                  <a:cs typeface="+mn-cs"/>
                </a:defRPr>
              </a:pPr>
              <a:endParaRPr lang="en-US"/>
            </a:p>
          </c:txPr>
        </c:title>
        <c:numFmt formatCode="0" sourceLinked="1"/>
        <c:majorTickMark val="in"/>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crossAx val="1352904688"/>
        <c:crosses val="autoZero"/>
        <c:auto val="1"/>
        <c:lblAlgn val="ctr"/>
        <c:lblOffset val="100"/>
        <c:tickLblSkip val="24"/>
        <c:tickMarkSkip val="24"/>
        <c:noMultiLvlLbl val="0"/>
      </c:catAx>
      <c:valAx>
        <c:axId val="1352904688"/>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Avenir Next LT Pro Light" panose="020B0304020202020204" pitchFamily="34" charset="0"/>
                    <a:ea typeface="+mn-ea"/>
                    <a:cs typeface="+mn-cs"/>
                  </a:defRPr>
                </a:pPr>
                <a:r>
                  <a:rPr lang="en-US" sz="2000">
                    <a:solidFill>
                      <a:schemeClr val="tx1"/>
                    </a:solidFill>
                    <a:latin typeface="Avenir Next LT Pro Light" panose="020B0304020202020204" pitchFamily="34" charset="0"/>
                    <a:cs typeface="Arial" panose="020B0604020202020204" pitchFamily="34" charset="0"/>
                  </a:rPr>
                  <a:t>Barnacles (Thousands)</a:t>
                </a:r>
              </a:p>
            </c:rich>
          </c:tx>
          <c:layout>
            <c:manualLayout>
              <c:xMode val="edge"/>
              <c:yMode val="edge"/>
              <c:x val="1.2012012012012012E-2"/>
              <c:y val="0.1331360224708753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Avenir Next LT Pro Light" panose="020B0304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crossAx val="1352908048"/>
        <c:crosses val="autoZero"/>
        <c:crossBetween val="midCat"/>
        <c:majorUnit val="1000"/>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venir Next LT Pro Light" panose="020B03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493ED-82DB-4147-A273-982F38A00FBD}" type="datetimeFigureOut">
              <a:rPr lang="en-US" smtClean="0"/>
              <a:t>8/21/2024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1D020-F1F1-42E2-85E4-C1D6023E56BD}" type="slidenum">
              <a:rPr lang="en-US" smtClean="0"/>
              <a:t>‹#›</a:t>
            </a:fld>
            <a:endParaRPr lang="en-US"/>
          </a:p>
        </p:txBody>
      </p:sp>
    </p:spTree>
    <p:extLst>
      <p:ext uri="{BB962C8B-B14F-4D97-AF65-F5344CB8AC3E}">
        <p14:creationId xmlns:p14="http://schemas.microsoft.com/office/powerpoint/2010/main" val="419802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Alex Bangs, I work with the Kern Ralph Co-Lab, and I’m </a:t>
            </a:r>
            <a:r>
              <a:rPr lang="en-US" dirty="0" err="1"/>
              <a:t>gonna</a:t>
            </a:r>
            <a:r>
              <a:rPr lang="en-US" dirty="0"/>
              <a:t> talk to you about barnacles</a:t>
            </a:r>
          </a:p>
        </p:txBody>
      </p:sp>
      <p:sp>
        <p:nvSpPr>
          <p:cNvPr id="4" name="Slide Number Placeholder 3"/>
          <p:cNvSpPr>
            <a:spLocks noGrp="1"/>
          </p:cNvSpPr>
          <p:nvPr>
            <p:ph type="sldNum" sz="quarter" idx="5"/>
          </p:nvPr>
        </p:nvSpPr>
        <p:spPr/>
        <p:txBody>
          <a:bodyPr/>
          <a:lstStyle/>
          <a:p>
            <a:fld id="{6DA1D020-F1F1-42E2-85E4-C1D6023E56BD}" type="slidenum">
              <a:rPr lang="en-US" smtClean="0"/>
              <a:t>1</a:t>
            </a:fld>
            <a:endParaRPr lang="en-US"/>
          </a:p>
        </p:txBody>
      </p:sp>
    </p:spTree>
    <p:extLst>
      <p:ext uri="{BB962C8B-B14F-4D97-AF65-F5344CB8AC3E}">
        <p14:creationId xmlns:p14="http://schemas.microsoft.com/office/powerpoint/2010/main" val="2226548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last step in sculpting our barnacles is implementing genetic variation</a:t>
            </a:r>
          </a:p>
          <a:p>
            <a:endParaRPr lang="en-US" dirty="0"/>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We allow the modeled population to evolve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We simulate mutations at a constant rate we can control (Start mutation bar)</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These mutations produce a phenotype (In this example that’s represented by the color of the barnacles)</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From these phenotypes we model natural selection, where individuals are selected when their phenotype matches their environment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endParaRPr lang="en-US" sz="1200" dirty="0">
              <a:solidFill>
                <a:prstClr val="black"/>
              </a:solidFill>
              <a:latin typeface="Avenir Next LT Pro Light" panose="020B0304020202020204" pitchFamily="34" charset="0"/>
            </a:endParaRPr>
          </a:p>
        </p:txBody>
      </p:sp>
      <p:sp>
        <p:nvSpPr>
          <p:cNvPr id="4" name="Slide Number Placeholder 3"/>
          <p:cNvSpPr>
            <a:spLocks noGrp="1"/>
          </p:cNvSpPr>
          <p:nvPr>
            <p:ph type="sldNum" sz="quarter" idx="5"/>
          </p:nvPr>
        </p:nvSpPr>
        <p:spPr/>
        <p:txBody>
          <a:bodyPr/>
          <a:lstStyle/>
          <a:p>
            <a:fld id="{6DA1D020-F1F1-42E2-85E4-C1D6023E56BD}" type="slidenum">
              <a:rPr lang="en-US" smtClean="0"/>
              <a:t>10</a:t>
            </a:fld>
            <a:endParaRPr lang="en-US"/>
          </a:p>
        </p:txBody>
      </p:sp>
    </p:spTree>
    <p:extLst>
      <p:ext uri="{BB962C8B-B14F-4D97-AF65-F5344CB8AC3E}">
        <p14:creationId xmlns:p14="http://schemas.microsoft.com/office/powerpoint/2010/main" val="394998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…From these phenotypes we model natural selection, where individuals are selected when their phenotype matches their environment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1200" dirty="0">
                <a:solidFill>
                  <a:prstClr val="black"/>
                </a:solidFill>
                <a:latin typeface="Avenir Next LT Pro Light" panose="020B0304020202020204" pitchFamily="34" charset="0"/>
              </a:rPr>
              <a:t>(Start animation) Here, the barnacles whose colors don’t match the background die :(</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endParaRPr lang="en-US" sz="1200" dirty="0">
              <a:solidFill>
                <a:prstClr val="black"/>
              </a:solidFill>
              <a:latin typeface="Avenir Next LT Pro Light" panose="020B0304020202020204" pitchFamily="34" charset="0"/>
            </a:endParaRPr>
          </a:p>
          <a:p>
            <a:pPr marL="171450" marR="0" lvl="0" indent="-171450" algn="l" defTabSz="914400" rtl="0" eaLnBrk="1" fontAlgn="auto" latinLnBrk="0" hangingPunct="1">
              <a:lnSpc>
                <a:spcPct val="114000"/>
              </a:lnSpc>
              <a:spcBef>
                <a:spcPts val="0"/>
              </a:spcBef>
              <a:spcAft>
                <a:spcPts val="1200"/>
              </a:spcAft>
              <a:buClrTx/>
              <a:buSzTx/>
              <a:buFontTx/>
              <a:buChar char="-"/>
              <a:tabLst/>
              <a:defRPr/>
            </a:pPr>
            <a:endParaRPr lang="en-US" sz="1200" dirty="0">
              <a:solidFill>
                <a:prstClr val="black"/>
              </a:solidFill>
              <a:latin typeface="Avenir Next LT Pro Light" panose="020B0304020202020204" pitchFamily="34" charset="0"/>
            </a:endParaRPr>
          </a:p>
        </p:txBody>
      </p:sp>
      <p:sp>
        <p:nvSpPr>
          <p:cNvPr id="4" name="Slide Number Placeholder 3"/>
          <p:cNvSpPr>
            <a:spLocks noGrp="1"/>
          </p:cNvSpPr>
          <p:nvPr>
            <p:ph type="sldNum" sz="quarter" idx="5"/>
          </p:nvPr>
        </p:nvSpPr>
        <p:spPr/>
        <p:txBody>
          <a:bodyPr/>
          <a:lstStyle/>
          <a:p>
            <a:fld id="{6DA1D020-F1F1-42E2-85E4-C1D6023E56BD}" type="slidenum">
              <a:rPr lang="en-US" smtClean="0"/>
              <a:t>11</a:t>
            </a:fld>
            <a:endParaRPr lang="en-US"/>
          </a:p>
        </p:txBody>
      </p:sp>
    </p:spTree>
    <p:extLst>
      <p:ext uri="{BB962C8B-B14F-4D97-AF65-F5344CB8AC3E}">
        <p14:creationId xmlns:p14="http://schemas.microsoft.com/office/powerpoint/2010/main" val="2701352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solidFill>
                  <a:prstClr val="black"/>
                </a:solidFill>
                <a:latin typeface="Avenir Next LT Pro Light" panose="020B0304020202020204" pitchFamily="34" charset="0"/>
              </a:rPr>
              <a:t>In the next generation, the phenotype of the new barnacles should match their environment</a:t>
            </a:r>
          </a:p>
          <a:p>
            <a:pPr marL="171450" indent="-171450">
              <a:buFontTx/>
              <a:buChar char="-"/>
            </a:pPr>
            <a:r>
              <a:rPr lang="en-US" sz="1200" dirty="0">
                <a:solidFill>
                  <a:prstClr val="black"/>
                </a:solidFill>
                <a:latin typeface="Avenir Next LT Pro Light" panose="020B0304020202020204" pitchFamily="34" charset="0"/>
              </a:rPr>
              <a:t>But, before settling we see some dispersal, which still results in some mismatch</a:t>
            </a:r>
          </a:p>
          <a:p>
            <a:pPr marL="171450" indent="-171450">
              <a:buFontTx/>
              <a:buChar char="-"/>
            </a:pPr>
            <a:r>
              <a:rPr lang="en-US" sz="1200" dirty="0">
                <a:solidFill>
                  <a:prstClr val="black"/>
                </a:solidFill>
                <a:latin typeface="Avenir Next LT Pro Light" panose="020B0304020202020204" pitchFamily="34" charset="0"/>
              </a:rPr>
              <a:t>When this occurs over many generations, this process is known as local adaptation and it’s one of the main ways a population survives in changing environments</a:t>
            </a:r>
          </a:p>
        </p:txBody>
      </p:sp>
      <p:sp>
        <p:nvSpPr>
          <p:cNvPr id="4" name="Slide Number Placeholder 3"/>
          <p:cNvSpPr>
            <a:spLocks noGrp="1"/>
          </p:cNvSpPr>
          <p:nvPr>
            <p:ph type="sldNum" sz="quarter" idx="5"/>
          </p:nvPr>
        </p:nvSpPr>
        <p:spPr/>
        <p:txBody>
          <a:bodyPr/>
          <a:lstStyle/>
          <a:p>
            <a:fld id="{6DA1D020-F1F1-42E2-85E4-C1D6023E56BD}" type="slidenum">
              <a:rPr lang="en-US" smtClean="0"/>
              <a:t>12</a:t>
            </a:fld>
            <a:endParaRPr lang="en-US"/>
          </a:p>
        </p:txBody>
      </p:sp>
    </p:spTree>
    <p:extLst>
      <p:ext uri="{BB962C8B-B14F-4D97-AF65-F5344CB8AC3E}">
        <p14:creationId xmlns:p14="http://schemas.microsoft.com/office/powerpoint/2010/main" val="132588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sculpting done, we’ve started to run experiments with our model</a:t>
            </a:r>
          </a:p>
          <a:p>
            <a:pPr marL="171450" indent="-171450">
              <a:buFontTx/>
              <a:buChar char="-"/>
            </a:pPr>
            <a:r>
              <a:rPr lang="en-US" dirty="0"/>
              <a:t>The first things we tested was the effect of seasonal reproduction on population size</a:t>
            </a:r>
          </a:p>
          <a:p>
            <a:pPr marL="171450" indent="-171450">
              <a:buFontTx/>
              <a:buChar char="-"/>
            </a:pPr>
            <a:r>
              <a:rPr lang="en-US" dirty="0"/>
              <a:t>As you might recall, I mentioned there’s a time component to reproduction, dispersal, and settlement. Current literature states that larval dispersal and settlement are generally limited to the summer </a:t>
            </a:r>
          </a:p>
          <a:p>
            <a:pPr marL="171450" indent="-171450">
              <a:buFontTx/>
              <a:buChar char="-"/>
            </a:pPr>
            <a:r>
              <a:rPr lang="en-US" dirty="0"/>
              <a:t>Here are two simulations, one where reproduction occurred year-round and one where it was seasonally-restricted. </a:t>
            </a:r>
          </a:p>
          <a:p>
            <a:pPr marL="171450" indent="-171450">
              <a:buFontTx/>
              <a:buChar char="-"/>
            </a:pPr>
            <a:r>
              <a:rPr lang="en-US" dirty="0"/>
              <a:t>Notice that this results in burst of larval dispersal, before they population contracts due to limited settlement habitat</a:t>
            </a:r>
          </a:p>
          <a:p>
            <a:pPr marL="171450" indent="-171450">
              <a:buFontTx/>
              <a:buChar char="-"/>
            </a:pPr>
            <a:r>
              <a:rPr lang="en-US" dirty="0"/>
              <a:t>When we plot population size over time, we see the same trend. The seasonal reproduction sim, in blue, has cycles of population growth and contraction. The continuous reproduction, in orange, is more stable…</a:t>
            </a:r>
          </a:p>
          <a:p>
            <a:pPr marL="171450" indent="-171450">
              <a:buFontTx/>
              <a:buChar char="-"/>
            </a:pPr>
            <a:r>
              <a:rPr lang="en-US" dirty="0"/>
              <a:t>And we regardless of the reproductive window both populations reach the same upper limit of carrying capacity.</a:t>
            </a:r>
          </a:p>
          <a:p>
            <a:pPr marL="171450" indent="-171450">
              <a:buFontTx/>
              <a:buChar char="-"/>
            </a:pPr>
            <a:r>
              <a:rPr lang="en-US" dirty="0"/>
              <a:t>We expect to see these results, but they serve as a good test that the model’s working as expected.</a:t>
            </a:r>
          </a:p>
        </p:txBody>
      </p:sp>
      <p:sp>
        <p:nvSpPr>
          <p:cNvPr id="4" name="Slide Number Placeholder 3"/>
          <p:cNvSpPr>
            <a:spLocks noGrp="1"/>
          </p:cNvSpPr>
          <p:nvPr>
            <p:ph type="sldNum" sz="quarter" idx="5"/>
          </p:nvPr>
        </p:nvSpPr>
        <p:spPr/>
        <p:txBody>
          <a:bodyPr/>
          <a:lstStyle/>
          <a:p>
            <a:fld id="{6DA1D020-F1F1-42E2-85E4-C1D6023E56BD}" type="slidenum">
              <a:rPr lang="en-US" smtClean="0"/>
              <a:t>13</a:t>
            </a:fld>
            <a:endParaRPr lang="en-US"/>
          </a:p>
        </p:txBody>
      </p:sp>
    </p:spTree>
    <p:extLst>
      <p:ext uri="{BB962C8B-B14F-4D97-AF65-F5344CB8AC3E}">
        <p14:creationId xmlns:p14="http://schemas.microsoft.com/office/powerpoint/2010/main" val="91966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what’s next? This is an ongoing project, and we have plenty of plans for where to take this</a:t>
            </a:r>
          </a:p>
          <a:p>
            <a:pPr marL="171450" indent="-171450">
              <a:buFontTx/>
              <a:buChar char="-"/>
            </a:pPr>
            <a:r>
              <a:rPr lang="en-US" dirty="0"/>
              <a:t>Expanding on our tests of varied reproduction, our next goal is to implement other components of variation. </a:t>
            </a:r>
          </a:p>
          <a:p>
            <a:pPr marL="171450" indent="-171450">
              <a:buFontTx/>
              <a:buChar char="-"/>
            </a:pPr>
            <a:r>
              <a:rPr lang="en-US" dirty="0"/>
              <a:t>In the short-term, we’ll implement seasonal salinity and temperature…</a:t>
            </a:r>
          </a:p>
          <a:p>
            <a:pPr marL="171450" indent="-171450">
              <a:buFontTx/>
              <a:buChar char="-"/>
            </a:pPr>
            <a:r>
              <a:rPr lang="en-US" dirty="0"/>
              <a:t>and in the long-term, we’ll implement broader changes to the climate</a:t>
            </a:r>
          </a:p>
          <a:p>
            <a:pPr marL="171450" indent="-171450">
              <a:buFontTx/>
              <a:buChar char="-"/>
            </a:pPr>
            <a:r>
              <a:rPr lang="en-US" dirty="0"/>
              <a:t>Once we do that, we’ll examine how our barnacle population can evolve and adapt in response to these conditions, modeling the effects of Anthropogenic Climate Change</a:t>
            </a:r>
          </a:p>
        </p:txBody>
      </p:sp>
      <p:sp>
        <p:nvSpPr>
          <p:cNvPr id="4" name="Slide Number Placeholder 3"/>
          <p:cNvSpPr>
            <a:spLocks noGrp="1"/>
          </p:cNvSpPr>
          <p:nvPr>
            <p:ph type="sldNum" sz="quarter" idx="5"/>
          </p:nvPr>
        </p:nvSpPr>
        <p:spPr/>
        <p:txBody>
          <a:bodyPr/>
          <a:lstStyle/>
          <a:p>
            <a:fld id="{6DA1D020-F1F1-42E2-85E4-C1D6023E56BD}" type="slidenum">
              <a:rPr lang="en-US" smtClean="0"/>
              <a:t>14</a:t>
            </a:fld>
            <a:endParaRPr lang="en-US"/>
          </a:p>
        </p:txBody>
      </p:sp>
    </p:spTree>
    <p:extLst>
      <p:ext uri="{BB962C8B-B14F-4D97-AF65-F5344CB8AC3E}">
        <p14:creationId xmlns:p14="http://schemas.microsoft.com/office/powerpoint/2010/main" val="2812225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a:t>
            </a:r>
          </a:p>
          <a:p>
            <a:r>
              <a:rPr lang="en-US" dirty="0"/>
              <a:t>And thanks to the Kern Ralph Co-Lab for being a wonderful research environment</a:t>
            </a:r>
          </a:p>
          <a:p>
            <a:r>
              <a:rPr lang="en-US" dirty="0"/>
              <a:t>To Erin </a:t>
            </a:r>
            <a:r>
              <a:rPr lang="en-US" dirty="0" err="1"/>
              <a:t>Jezuit</a:t>
            </a:r>
            <a:r>
              <a:rPr lang="en-US" dirty="0"/>
              <a:t> for being our Coos Bay Liaison</a:t>
            </a:r>
          </a:p>
          <a:p>
            <a:r>
              <a:rPr lang="en-US" dirty="0"/>
              <a:t>And to SPUR and the Mary G. Alden Fellowship for the opportunity to pursue this research</a:t>
            </a:r>
          </a:p>
        </p:txBody>
      </p:sp>
      <p:sp>
        <p:nvSpPr>
          <p:cNvPr id="4" name="Slide Number Placeholder 3"/>
          <p:cNvSpPr>
            <a:spLocks noGrp="1"/>
          </p:cNvSpPr>
          <p:nvPr>
            <p:ph type="sldNum" sz="quarter" idx="5"/>
          </p:nvPr>
        </p:nvSpPr>
        <p:spPr/>
        <p:txBody>
          <a:bodyPr/>
          <a:lstStyle/>
          <a:p>
            <a:fld id="{6DA1D020-F1F1-42E2-85E4-C1D6023E56BD}" type="slidenum">
              <a:rPr lang="en-US" smtClean="0"/>
              <a:t>15</a:t>
            </a:fld>
            <a:endParaRPr lang="en-US"/>
          </a:p>
        </p:txBody>
      </p:sp>
    </p:spTree>
    <p:extLst>
      <p:ext uri="{BB962C8B-B14F-4D97-AF65-F5344CB8AC3E}">
        <p14:creationId xmlns:p14="http://schemas.microsoft.com/office/powerpoint/2010/main" val="323549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annotate this title.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venir Next LT Pro Light"/>
              </a:rPr>
              <a:t>Using computers to model various ecological and evolutionary</a:t>
            </a:r>
            <a:r>
              <a:rPr kumimoji="0" lang="en-US" sz="1200" b="0" i="0" u="none" strike="noStrike" kern="0" cap="none" spc="0" normalizeH="0" noProof="0" dirty="0">
                <a:ln>
                  <a:noFill/>
                </a:ln>
                <a:solidFill>
                  <a:prstClr val="black"/>
                </a:solidFill>
                <a:effectLst/>
                <a:uLnTx/>
                <a:uFillTx/>
                <a:latin typeface="Avenir Next LT Pro Light"/>
              </a:rPr>
              <a:t> </a:t>
            </a:r>
            <a:r>
              <a:rPr kumimoji="0" lang="en-US" sz="1200" b="0" i="0" u="none" strike="noStrike" kern="0" cap="none" spc="0" normalizeH="0" baseline="0" noProof="0" dirty="0">
                <a:ln>
                  <a:noFill/>
                </a:ln>
                <a:solidFill>
                  <a:prstClr val="black"/>
                </a:solidFill>
                <a:effectLst/>
                <a:uLnTx/>
                <a:uFillTx/>
                <a:latin typeface="Avenir Next LT Pro Light"/>
              </a:rPr>
              <a:t>scenarios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venir Next LT Pro Light"/>
              </a:rPr>
              <a:t>Looking a</a:t>
            </a:r>
            <a:r>
              <a:rPr lang="en-US" kern="0" dirty="0">
                <a:solidFill>
                  <a:prstClr val="black"/>
                </a:solidFill>
                <a:latin typeface="Avenir Next LT Pro Light"/>
              </a:rPr>
              <a:t>t</a:t>
            </a:r>
            <a:r>
              <a:rPr kumimoji="0" lang="en-US" sz="1200" b="0" i="0" u="none" strike="noStrike" kern="0" cap="none" spc="0" normalizeH="0" baseline="0" noProof="0" dirty="0">
                <a:ln>
                  <a:noFill/>
                </a:ln>
                <a:solidFill>
                  <a:prstClr val="black"/>
                </a:solidFill>
                <a:effectLst/>
                <a:uLnTx/>
                <a:uFillTx/>
                <a:latin typeface="Avenir Next LT Pro Light"/>
              </a:rPr>
              <a:t> </a:t>
            </a:r>
            <a:r>
              <a:rPr lang="en-US" kern="0" dirty="0">
                <a:solidFill>
                  <a:prstClr val="black"/>
                </a:solidFill>
                <a:latin typeface="Avenir Next LT Pro Light"/>
              </a:rPr>
              <a:t>the changes in the genome across </a:t>
            </a:r>
            <a:r>
              <a:rPr kumimoji="0" lang="en-US" sz="1200" b="0" i="0" u="none" strike="noStrike" kern="0" cap="none" spc="0" normalizeH="0" baseline="0" noProof="0" dirty="0">
                <a:ln>
                  <a:noFill/>
                </a:ln>
                <a:solidFill>
                  <a:prstClr val="black"/>
                </a:solidFill>
                <a:effectLst/>
                <a:uLnTx/>
                <a:uFillTx/>
                <a:latin typeface="Avenir Next LT Pro Light"/>
              </a:rPr>
              <a:t>group of organisms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venir Next LT Pro Light"/>
            </a:endParaRPr>
          </a:p>
          <a:p>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2</a:t>
            </a:fld>
            <a:endParaRPr lang="en-US"/>
          </a:p>
        </p:txBody>
      </p:sp>
    </p:spTree>
    <p:extLst>
      <p:ext uri="{BB962C8B-B14F-4D97-AF65-F5344CB8AC3E}">
        <p14:creationId xmlns:p14="http://schemas.microsoft.com/office/powerpoint/2010/main" val="413290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Something about barnacle</a:t>
            </a:r>
          </a:p>
          <a:p>
            <a:pPr marL="171450" indent="-171450">
              <a:buFontTx/>
              <a:buChar char="-"/>
            </a:pPr>
            <a:r>
              <a:rPr lang="en-US" dirty="0"/>
              <a:t>Lab is studying </a:t>
            </a:r>
            <a:r>
              <a:rPr lang="en-US" i="1" dirty="0"/>
              <a:t>B. glandula</a:t>
            </a:r>
            <a:r>
              <a:rPr lang="en-US" i="0" dirty="0"/>
              <a:t> across the Pacific coast of North America</a:t>
            </a:r>
            <a:endParaRPr lang="en-US" dirty="0"/>
          </a:p>
          <a:p>
            <a:pPr marL="171450" indent="-171450">
              <a:buFontTx/>
              <a:buChar char="-"/>
            </a:pPr>
            <a:r>
              <a:rPr lang="en-US" dirty="0"/>
              <a:t>We know this species can adapt to a variety of environments</a:t>
            </a:r>
          </a:p>
          <a:p>
            <a:pPr marL="171450" indent="-171450">
              <a:buFontTx/>
              <a:buChar char="-"/>
            </a:pPr>
            <a:r>
              <a:rPr lang="en-US" dirty="0"/>
              <a:t>As a part of this larger research project, I am focusing on simulating a population of </a:t>
            </a:r>
            <a:r>
              <a:rPr lang="en-US" i="0" dirty="0"/>
              <a:t>barnacles</a:t>
            </a:r>
            <a:r>
              <a:rPr lang="en-US" dirty="0"/>
              <a:t> within Coos Bay</a:t>
            </a:r>
          </a:p>
          <a:p>
            <a:pPr marL="0" indent="0">
              <a:buFontTx/>
              <a:buNone/>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3</a:t>
            </a:fld>
            <a:endParaRPr lang="en-US"/>
          </a:p>
        </p:txBody>
      </p:sp>
    </p:spTree>
    <p:extLst>
      <p:ext uri="{BB962C8B-B14F-4D97-AF65-F5344CB8AC3E}">
        <p14:creationId xmlns:p14="http://schemas.microsoft.com/office/powerpoint/2010/main" val="415097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But why do we care about simulations like this one?</a:t>
            </a:r>
          </a:p>
          <a:p>
            <a:pPr marL="171450" indent="-171450">
              <a:buFontTx/>
              <a:buChar char="-"/>
            </a:pPr>
            <a:r>
              <a:rPr lang="en-US" dirty="0"/>
              <a:t>Well, they help us check our assumptions about biology, genomics, and evolution</a:t>
            </a:r>
          </a:p>
          <a:p>
            <a:pPr marL="171450" indent="-171450">
              <a:buFontTx/>
              <a:buChar char="-"/>
            </a:pPr>
            <a:r>
              <a:rPr lang="en-US" dirty="0"/>
              <a:t>And, they allow us to conduct experiments about the impact of long-term changes on species and populations, which we can apply to conservation of endangered species, invasive species management, and proper maintenance of economically-important species </a:t>
            </a:r>
          </a:p>
          <a:p>
            <a:pPr marL="171450" indent="-171450">
              <a:buFontTx/>
              <a:buChar char="-"/>
            </a:pPr>
            <a:r>
              <a:rPr lang="en-US" dirty="0"/>
              <a:t>For example, this is simulation built by Matz et al. with the same software I use for my simulation. It models coral migration scenarios in the Indo-Pacific as a response to oceanic warming under Climate Change</a:t>
            </a:r>
          </a:p>
          <a:p>
            <a:pPr marL="628650" lvl="1" indent="-171450">
              <a:buFontTx/>
              <a:buChar char="-"/>
            </a:pPr>
            <a:r>
              <a:rPr lang="en-US" dirty="0"/>
              <a:t>These results can help us make the best decisions about coral conservation, including how and where we should focus assisted migration efforts.</a:t>
            </a:r>
          </a:p>
        </p:txBody>
      </p:sp>
      <p:sp>
        <p:nvSpPr>
          <p:cNvPr id="4" name="Slide Number Placeholder 3"/>
          <p:cNvSpPr>
            <a:spLocks noGrp="1"/>
          </p:cNvSpPr>
          <p:nvPr>
            <p:ph type="sldNum" sz="quarter" idx="5"/>
          </p:nvPr>
        </p:nvSpPr>
        <p:spPr/>
        <p:txBody>
          <a:bodyPr/>
          <a:lstStyle/>
          <a:p>
            <a:fld id="{6DA1D020-F1F1-42E2-85E4-C1D6023E56BD}" type="slidenum">
              <a:rPr lang="en-US" smtClean="0"/>
              <a:t>4</a:t>
            </a:fld>
            <a:endParaRPr lang="en-US"/>
          </a:p>
        </p:txBody>
      </p:sp>
    </p:spTree>
    <p:extLst>
      <p:ext uri="{BB962C8B-B14F-4D97-AF65-F5344CB8AC3E}">
        <p14:creationId xmlns:p14="http://schemas.microsoft.com/office/powerpoint/2010/main" val="1982570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latin typeface="Avenir Next LT Pro Light" panose="020B0304020202020204" pitchFamily="34" charset="0"/>
              </a:rPr>
              <a:t>Let’s talk about the goals and applications of this project</a:t>
            </a:r>
          </a:p>
          <a:p>
            <a:pPr marL="628650" lvl="1" indent="-171450">
              <a:buFontTx/>
              <a:buChar char="-"/>
            </a:pPr>
            <a:r>
              <a:rPr lang="en-US" b="0" dirty="0">
                <a:latin typeface="Avenir Next LT Pro Light" panose="020B0304020202020204" pitchFamily="34" charset="0"/>
              </a:rPr>
              <a:t>First, we need to build a foundational model accurately describing the biology of </a:t>
            </a:r>
            <a:r>
              <a:rPr lang="en-US" b="0" i="0" dirty="0">
                <a:latin typeface="Avenir Next LT Pro Light" panose="020B0304020202020204" pitchFamily="34" charset="0"/>
              </a:rPr>
              <a:t>these barnacles in this environment</a:t>
            </a:r>
          </a:p>
          <a:p>
            <a:pPr marL="628650" lvl="1" indent="-171450">
              <a:buFontTx/>
              <a:buChar char="-"/>
            </a:pPr>
            <a:r>
              <a:rPr lang="en-US" b="0" i="0" dirty="0">
                <a:latin typeface="Avenir Next LT Pro Light" panose="020B0304020202020204" pitchFamily="34" charset="0"/>
              </a:rPr>
              <a:t>Then, we want to implement short- and long-term variation and see how it will impact population fitness, demography, and genetic isolation</a:t>
            </a:r>
          </a:p>
          <a:p>
            <a:pPr marL="628650" lvl="1" indent="-171450">
              <a:buFontTx/>
              <a:buChar char="-"/>
            </a:pPr>
            <a:r>
              <a:rPr lang="en-US" b="0" i="0" dirty="0">
                <a:latin typeface="Avenir Next LT Pro Light" panose="020B0304020202020204" pitchFamily="34" charset="0"/>
              </a:rPr>
              <a:t>And we’re doing this with the overarching goal to examine how populations adapt to changing environments—due to things like climate change—when their movement is restricted.</a:t>
            </a:r>
          </a:p>
          <a:p>
            <a:pPr marL="628650" lvl="1" indent="-171450">
              <a:buFontTx/>
              <a:buChar char="-"/>
            </a:pPr>
            <a:endParaRPr lang="en-US" b="0"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a:p>
            <a:pPr marL="171450" indent="-171450">
              <a:buFontTx/>
              <a:buChar char="-"/>
            </a:pPr>
            <a:r>
              <a:rPr lang="en-US" dirty="0">
                <a:latin typeface="Avenir Next LT Pro Light" panose="020B0304020202020204" pitchFamily="34" charset="0"/>
              </a:rPr>
              <a:t>End goal for this project</a:t>
            </a:r>
          </a:p>
          <a:p>
            <a:pPr marL="628650" lvl="1" indent="-171450">
              <a:buFontTx/>
              <a:buChar char="-"/>
            </a:pPr>
            <a:r>
              <a:rPr lang="en-US" dirty="0">
                <a:latin typeface="Avenir Next LT Pro Light" panose="020B0304020202020204" pitchFamily="34" charset="0"/>
              </a:rPr>
              <a:t>Barnacles—relative to species with greater mobility—aren’t able to quickly migrate in response to environmental stressors. </a:t>
            </a:r>
          </a:p>
          <a:p>
            <a:pPr marL="628650" lvl="1" indent="-171450">
              <a:buFontTx/>
              <a:buChar char="-"/>
            </a:pPr>
            <a:r>
              <a:rPr lang="en-US" dirty="0">
                <a:latin typeface="Avenir Next LT Pro Light" panose="020B0304020202020204" pitchFamily="34" charset="0"/>
              </a:rPr>
              <a:t>We study </a:t>
            </a:r>
            <a:r>
              <a:rPr lang="en-US" i="1" dirty="0">
                <a:latin typeface="Avenir Next LT Pro Light" panose="020B0304020202020204" pitchFamily="34" charset="0"/>
              </a:rPr>
              <a:t>B. glandula</a:t>
            </a:r>
            <a:r>
              <a:rPr lang="en-US" i="0" dirty="0">
                <a:latin typeface="Avenir Next LT Pro Light" panose="020B0304020202020204" pitchFamily="34" charset="0"/>
              </a:rPr>
              <a:t> to see</a:t>
            </a:r>
            <a:r>
              <a:rPr lang="en-US" dirty="0">
                <a:latin typeface="Avenir Next LT Pro Light" panose="020B0304020202020204" pitchFamily="34" charset="0"/>
              </a:rPr>
              <a:t> how a population adapts to changes in their environment as a result of Climate Change</a:t>
            </a:r>
          </a:p>
          <a:p>
            <a:pPr marL="628650" lvl="1" indent="-171450">
              <a:buFontTx/>
              <a:buChar char="-"/>
            </a:pPr>
            <a:r>
              <a:rPr lang="en-US" dirty="0">
                <a:latin typeface="Avenir Next LT Pro Light" panose="020B0304020202020204" pitchFamily="34" charset="0"/>
              </a:rPr>
              <a:t>We can also look at how these scenarios will impact spatial distribution, genetic diversity, and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dirty="0">
                <a:effectLst/>
                <a:latin typeface="Avenir Next LT Pro Light" panose="020B0304020202020204" pitchFamily="34" charset="0"/>
              </a:rPr>
              <a:t>We use this simulation to examine how variation on short- and long-term scales impacts population fitness, demography, and genetic isolation on this system. We focus on </a:t>
            </a:r>
            <a:r>
              <a:rPr lang="en-US" sz="1200" b="0" i="1" u="none" strike="noStrike" dirty="0">
                <a:effectLst/>
                <a:latin typeface="Avenir Next LT Pro Light" panose="020B0304020202020204" pitchFamily="34" charset="0"/>
              </a:rPr>
              <a:t>B. glandula</a:t>
            </a:r>
            <a:r>
              <a:rPr lang="en-US" sz="1200" b="0" i="0" u="none" strike="noStrike" dirty="0">
                <a:effectLst/>
                <a:latin typeface="Avenir Next LT Pro Light" panose="020B0304020202020204" pitchFamily="34" charset="0"/>
              </a:rPr>
              <a:t> to examine how populations adapt to changing environments when migration is restricted in sessile adults.</a:t>
            </a:r>
            <a:endParaRPr lang="en-US" dirty="0">
              <a:latin typeface="Avenir Next LT Pro Light" panose="020B0304020202020204" pitchFamily="34" charset="0"/>
            </a:endParaRPr>
          </a:p>
          <a:p>
            <a:pPr marL="628650" lvl="1" indent="-171450">
              <a:buFontTx/>
              <a:buChar char="-"/>
            </a:pPr>
            <a:endParaRPr lang="en-US" dirty="0">
              <a:latin typeface="Avenir Next LT Pro Light" panose="020B0304020202020204" pitchFamily="34" charset="0"/>
            </a:endParaRPr>
          </a:p>
        </p:txBody>
      </p:sp>
      <p:sp>
        <p:nvSpPr>
          <p:cNvPr id="4" name="Slide Number Placeholder 3"/>
          <p:cNvSpPr>
            <a:spLocks noGrp="1"/>
          </p:cNvSpPr>
          <p:nvPr>
            <p:ph type="sldNum" sz="quarter" idx="5"/>
          </p:nvPr>
        </p:nvSpPr>
        <p:spPr/>
        <p:txBody>
          <a:bodyPr/>
          <a:lstStyle/>
          <a:p>
            <a:fld id="{6DA1D020-F1F1-42E2-85E4-C1D6023E56BD}" type="slidenum">
              <a:rPr lang="en-US" smtClean="0"/>
              <a:t>5</a:t>
            </a:fld>
            <a:endParaRPr lang="en-US"/>
          </a:p>
        </p:txBody>
      </p:sp>
    </p:spTree>
    <p:extLst>
      <p:ext uri="{BB962C8B-B14F-4D97-AF65-F5344CB8AC3E}">
        <p14:creationId xmlns:p14="http://schemas.microsoft.com/office/powerpoint/2010/main" val="1451419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I mentioned, the first step for this project is building a brand-new model</a:t>
            </a:r>
          </a:p>
          <a:p>
            <a:pPr marL="628650" lvl="1" indent="-171450">
              <a:buFontTx/>
              <a:buChar char="-"/>
            </a:pPr>
            <a:r>
              <a:rPr lang="en-US" dirty="0"/>
              <a:t>I like to describe this process as sculpting, because</a:t>
            </a:r>
          </a:p>
          <a:p>
            <a:pPr marL="1085850" lvl="2" indent="-171450">
              <a:buFontTx/>
              <a:buChar char="-"/>
            </a:pPr>
            <a:r>
              <a:rPr lang="en-US" dirty="0"/>
              <a:t>Just as the sculptor starts with a block of marble…</a:t>
            </a:r>
          </a:p>
          <a:p>
            <a:pPr marL="1085850" lvl="2" indent="-171450">
              <a:buFontTx/>
              <a:buChar char="-"/>
            </a:pPr>
            <a:r>
              <a:rPr lang="en-US" dirty="0"/>
              <a:t>the simulator starts with an amorphous blob of an organism. </a:t>
            </a:r>
          </a:p>
          <a:p>
            <a:pPr marL="1085850" lvl="2" indent="-171450">
              <a:buFontTx/>
              <a:buChar char="-"/>
            </a:pPr>
            <a:r>
              <a:rPr lang="en-US" dirty="0"/>
              <a:t>The sculptor chisels away at the block, spending endless hours to create a masterpiece</a:t>
            </a:r>
          </a:p>
          <a:p>
            <a:pPr marL="1085850" lvl="2" indent="-171450">
              <a:buFontTx/>
              <a:buChar char="-"/>
            </a:pPr>
            <a:r>
              <a:rPr lang="en-US" dirty="0"/>
              <a:t>…And the simulator sculpts the blob, spending weeks of a summer to make a barnacle</a:t>
            </a:r>
          </a:p>
          <a:p>
            <a:pPr marL="1085850" lvl="2" indent="-171450">
              <a:buFontTx/>
              <a:buChar char="-"/>
            </a:pPr>
            <a:r>
              <a:rPr lang="en-US" dirty="0"/>
              <a:t>So, what does sculpting a barnacle look like? (Next Slide)</a:t>
            </a:r>
          </a:p>
          <a:p>
            <a:pPr marL="1085850" lvl="2" indent="-171450">
              <a:buFontTx/>
              <a:buChar char="-"/>
            </a:pPr>
            <a:endParaRPr lang="en-US" dirty="0"/>
          </a:p>
          <a:p>
            <a:pPr marL="1085850" lvl="2" indent="-171450">
              <a:buFontTx/>
              <a:buChar char="-"/>
            </a:pPr>
            <a:endParaRPr lang="en-US" dirty="0"/>
          </a:p>
          <a:p>
            <a:pPr marL="1085850" lvl="2" indent="-171450">
              <a:buFontTx/>
              <a:buChar char="-"/>
            </a:pPr>
            <a:endParaRPr lang="en-US" dirty="0"/>
          </a:p>
          <a:p>
            <a:pPr marL="1085850" lvl="2" indent="-171450">
              <a:buFontTx/>
              <a:buChar char="-"/>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6</a:t>
            </a:fld>
            <a:endParaRPr lang="en-US"/>
          </a:p>
        </p:txBody>
      </p:sp>
    </p:spTree>
    <p:extLst>
      <p:ext uri="{BB962C8B-B14F-4D97-AF65-F5344CB8AC3E}">
        <p14:creationId xmlns:p14="http://schemas.microsoft.com/office/powerpoint/2010/main" val="232508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t>Well, first we must model their discrete life stages</a:t>
            </a:r>
          </a:p>
          <a:p>
            <a:pPr marL="628650" lvl="1" indent="-171450">
              <a:buFontTx/>
              <a:buChar char="-"/>
            </a:pPr>
            <a:r>
              <a:rPr lang="en-US" sz="1200" dirty="0"/>
              <a:t>Barnacles start as planktonic larvae but spend less than a month in the water column before finding somewhere to settle for the rest of their life.</a:t>
            </a:r>
          </a:p>
          <a:p>
            <a:pPr marL="628650" lvl="1" indent="-171450">
              <a:buFontTx/>
              <a:buChar char="-"/>
            </a:pPr>
            <a:r>
              <a:rPr lang="en-US" sz="1200" dirty="0"/>
              <a:t>Settled barnacles spend time growing before reaching reproductive maturity, at which point they start producing multiple broods of offspring each year. The lifespan of settled Pacific acorn barnacles is about 8-10 years</a:t>
            </a:r>
          </a:p>
          <a:p>
            <a:pPr marL="171450" lvl="0" indent="-171450">
              <a:buFontTx/>
              <a:buChar char="-"/>
            </a:pPr>
            <a:r>
              <a:rPr lang="en-US" sz="1200" dirty="0"/>
              <a:t>In addition, we know there’s a time component regarding when reproduction, dispersal, and settlement happens, but I’ll get into that more in a bit</a:t>
            </a:r>
          </a:p>
          <a:p>
            <a:endParaRPr lang="en-US" dirty="0"/>
          </a:p>
          <a:p>
            <a:endParaRPr lang="en-US" dirty="0"/>
          </a:p>
          <a:p>
            <a:r>
              <a:rPr lang="en-US" dirty="0"/>
              <a:t>Important things to introduce. Don’t go too in depth; if people have questions, they’re free to ask afterwards</a:t>
            </a:r>
          </a:p>
          <a:p>
            <a:pPr marL="342900" indent="-342900">
              <a:spcAft>
                <a:spcPts val="600"/>
              </a:spcAft>
              <a:buFontTx/>
              <a:buChar char="-"/>
            </a:pPr>
            <a:r>
              <a:rPr lang="en-US" sz="2000" dirty="0">
                <a:latin typeface="Avenir Next LT Pro Light"/>
              </a:rPr>
              <a:t>Population size</a:t>
            </a:r>
          </a:p>
          <a:p>
            <a:pPr marL="800100" lvl="1" indent="-342900">
              <a:spcAft>
                <a:spcPts val="600"/>
              </a:spcAft>
              <a:buFontTx/>
              <a:buChar char="-"/>
            </a:pPr>
            <a:r>
              <a:rPr lang="en-US" sz="2000" dirty="0">
                <a:latin typeface="Avenir Next LT Pro Light"/>
              </a:rPr>
              <a:t>Carrying Capacity</a:t>
            </a:r>
          </a:p>
          <a:p>
            <a:pPr marL="342900" lvl="0" indent="-342900">
              <a:spcAft>
                <a:spcPts val="600"/>
              </a:spcAft>
              <a:buFontTx/>
              <a:buChar char="-"/>
            </a:pPr>
            <a:r>
              <a:rPr lang="en-US" sz="2000" dirty="0">
                <a:latin typeface="Avenir Next LT Pro Light"/>
              </a:rPr>
              <a:t>Life stages</a:t>
            </a:r>
          </a:p>
          <a:p>
            <a:pPr marL="342900" lvl="0" indent="-342900">
              <a:spcAft>
                <a:spcPts val="600"/>
              </a:spcAft>
              <a:buFontTx/>
              <a:buChar char="-"/>
            </a:pPr>
            <a:r>
              <a:rPr lang="en-US" sz="2000" dirty="0">
                <a:latin typeface="Avenir Next LT Pro Light"/>
              </a:rPr>
              <a:t>Reproduction</a:t>
            </a:r>
          </a:p>
          <a:p>
            <a:pPr marL="800100" lvl="1" indent="-342900">
              <a:spcAft>
                <a:spcPts val="600"/>
              </a:spcAft>
              <a:buFontTx/>
              <a:buChar char="-"/>
            </a:pPr>
            <a:r>
              <a:rPr lang="en-US" sz="2000" dirty="0">
                <a:latin typeface="Avenir Next LT Pro Light"/>
              </a:rPr>
              <a:t>Spatial mate choice</a:t>
            </a:r>
          </a:p>
          <a:p>
            <a:pPr marL="342900" lvl="0" indent="-342900">
              <a:spcAft>
                <a:spcPts val="600"/>
              </a:spcAft>
              <a:buFontTx/>
              <a:buChar char="-"/>
            </a:pPr>
            <a:r>
              <a:rPr lang="en-US" sz="2000" dirty="0">
                <a:latin typeface="Avenir Next LT Pro Light"/>
              </a:rPr>
              <a:t>Dispersal as Larvae</a:t>
            </a:r>
          </a:p>
          <a:p>
            <a:pPr marL="342900" lvl="0" indent="-342900">
              <a:spcAft>
                <a:spcPts val="600"/>
              </a:spcAft>
              <a:buFontTx/>
              <a:buChar char="-"/>
            </a:pPr>
            <a:r>
              <a:rPr lang="en-US" sz="2000" dirty="0">
                <a:latin typeface="Avenir Next LT Pro Light"/>
              </a:rPr>
              <a:t>Settlement Process</a:t>
            </a:r>
          </a:p>
          <a:p>
            <a:pPr marL="800100" lvl="1" indent="-342900">
              <a:spcAft>
                <a:spcPts val="600"/>
              </a:spcAft>
              <a:buFontTx/>
              <a:buChar char="-"/>
            </a:pPr>
            <a:r>
              <a:rPr lang="en-US" sz="2000" dirty="0">
                <a:latin typeface="Avenir Next LT Pro Light"/>
              </a:rPr>
              <a:t>Spatial Competition</a:t>
            </a:r>
          </a:p>
          <a:p>
            <a:endParaRPr lang="en-US" sz="2000" dirty="0">
              <a:latin typeface="Avenir Next LT Pro Light"/>
            </a:endParaRPr>
          </a:p>
          <a:p>
            <a:pPr marL="800100" lvl="1" indent="-342900">
              <a:spcAft>
                <a:spcPts val="600"/>
              </a:spcAft>
              <a:buFontTx/>
              <a:buChar char="-"/>
            </a:pPr>
            <a:endParaRPr lang="en-US" sz="2000" dirty="0">
              <a:latin typeface="Avenir Next LT Pro Light"/>
            </a:endParaRPr>
          </a:p>
          <a:p>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7</a:t>
            </a:fld>
            <a:endParaRPr lang="en-US"/>
          </a:p>
        </p:txBody>
      </p:sp>
    </p:spTree>
    <p:extLst>
      <p:ext uri="{BB962C8B-B14F-4D97-AF65-F5344CB8AC3E}">
        <p14:creationId xmlns:p14="http://schemas.microsoft.com/office/powerpoint/2010/main" val="128705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add in the most important aspects of barnacle biology, we have to work on the landscape</a:t>
            </a:r>
          </a:p>
          <a:p>
            <a:pPr marL="0" indent="0">
              <a:buFontTx/>
              <a:buNone/>
            </a:pPr>
            <a:r>
              <a:rPr lang="en-US" dirty="0"/>
              <a:t>1. We start by laying out the coastline for Coos Bay, since we know barnacles live in the water (generally)…</a:t>
            </a:r>
          </a:p>
          <a:p>
            <a:pPr marL="0" indent="0">
              <a:buFontTx/>
              <a:buNone/>
            </a:pPr>
            <a:r>
              <a:rPr lang="en-US" dirty="0"/>
              <a:t>2. When we run the sim with just this map, the barnacles are a little too everywhere</a:t>
            </a:r>
          </a:p>
          <a:p>
            <a:pPr marL="0" indent="0">
              <a:buFontTx/>
              <a:buNone/>
            </a:pPr>
            <a:r>
              <a:rPr lang="en-US" dirty="0"/>
              <a:t>3. So next we set limitations on the habitat, since we know this species of barnacle can only settle on rocky shoreline in the intertidal zone…</a:t>
            </a:r>
          </a:p>
          <a:p>
            <a:pPr marL="0" indent="0">
              <a:buFontTx/>
              <a:buNone/>
            </a:pPr>
            <a:r>
              <a:rPr lang="en-US" dirty="0"/>
              <a:t>4. Which leads to this more realistic distribution</a:t>
            </a:r>
          </a:p>
          <a:p>
            <a:pPr marL="0" indent="0">
              <a:buFontTx/>
              <a:buNone/>
            </a:pPr>
            <a:r>
              <a:rPr lang="en-US" dirty="0"/>
              <a:t>5. We know there’s also variation of some abiotic factors, like salinity and temperature within the estuary,</a:t>
            </a:r>
          </a:p>
          <a:p>
            <a:pPr marL="0" indent="0">
              <a:buFontTx/>
              <a:buNone/>
            </a:pPr>
            <a:r>
              <a:rPr lang="en-US" dirty="0"/>
              <a:t>6. meaning barnacles in the red and barnacles in the blue experience different environments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8</a:t>
            </a:fld>
            <a:endParaRPr lang="en-US"/>
          </a:p>
        </p:txBody>
      </p:sp>
    </p:spTree>
    <p:extLst>
      <p:ext uri="{BB962C8B-B14F-4D97-AF65-F5344CB8AC3E}">
        <p14:creationId xmlns:p14="http://schemas.microsoft.com/office/powerpoint/2010/main" val="4026834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Well, what are the impacts of the differences?</a:t>
            </a:r>
          </a:p>
          <a:p>
            <a:pPr marL="171450" indent="-171450">
              <a:buFontTx/>
              <a:buChar char="-"/>
            </a:pPr>
            <a:r>
              <a:rPr lang="en-US" dirty="0"/>
              <a:t>Pulling from the current literature, we know that salinity and temperature impact multiple facets of barnacle biology</a:t>
            </a:r>
          </a:p>
          <a:p>
            <a:pPr marL="228600" indent="-228600">
              <a:buFontTx/>
              <a:buAutoNum type="arabicPeriod"/>
            </a:pPr>
            <a:r>
              <a:rPr lang="en-US" dirty="0"/>
              <a:t>One relationship we account for salinity’s impact on juvenile survivorship. In our model, we see that juvenile barnacles do much better at mid to high salinities …</a:t>
            </a:r>
          </a:p>
          <a:p>
            <a:pPr marL="228600" indent="-228600">
              <a:buFontTx/>
              <a:buAutoNum type="arabicPeriod"/>
            </a:pPr>
            <a:r>
              <a:rPr lang="en-US" dirty="0"/>
              <a:t>Another variable is temperature’s impact on adult fecundity. As we have implemented it, we see a general trend that adults produce larger broods when they are closer to the ocean</a:t>
            </a:r>
          </a:p>
          <a:p>
            <a:pPr marL="228600" indent="-228600">
              <a:buFontTx/>
              <a:buAutoNum type="arabicPeriod"/>
            </a:pPr>
            <a:r>
              <a:rPr lang="en-US" dirty="0"/>
              <a:t>We use these relationships to model changes in population life stages and distribution (Show new map)</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DA1D020-F1F1-42E2-85E4-C1D6023E56BD}" type="slidenum">
              <a:rPr lang="en-US" smtClean="0"/>
              <a:t>9</a:t>
            </a:fld>
            <a:endParaRPr lang="en-US"/>
          </a:p>
        </p:txBody>
      </p:sp>
    </p:spTree>
    <p:extLst>
      <p:ext uri="{BB962C8B-B14F-4D97-AF65-F5344CB8AC3E}">
        <p14:creationId xmlns:p14="http://schemas.microsoft.com/office/powerpoint/2010/main" val="379912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09C7-5D73-DE3F-BBEA-836EB57EF3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8BCCF3-3E14-5371-E64B-29D81CD63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ADA5E3-7940-48B1-ED2C-0EC15097E26A}"/>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5" name="Footer Placeholder 4">
            <a:extLst>
              <a:ext uri="{FF2B5EF4-FFF2-40B4-BE49-F238E27FC236}">
                <a16:creationId xmlns:a16="http://schemas.microsoft.com/office/drawing/2014/main" id="{25A5F59B-FC7C-34C5-F2F7-DB163C1D9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7E62A-AD63-83A0-406F-1DB1AAD6F2B5}"/>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272638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6FE3-EB21-2F13-C5BA-4577AA28BA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D3485C-FAB0-9E85-FD33-A10717F2D4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CA9E0-30E9-9CCF-479E-58830F8CF72A}"/>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5" name="Footer Placeholder 4">
            <a:extLst>
              <a:ext uri="{FF2B5EF4-FFF2-40B4-BE49-F238E27FC236}">
                <a16:creationId xmlns:a16="http://schemas.microsoft.com/office/drawing/2014/main" id="{1F20C189-DEEB-11D7-2681-369D5778C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43E3B-86E3-7209-BF1C-3B932712B712}"/>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49072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1D71E6-2731-349B-0855-D9ABF00E2E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C53DD-5947-8E64-6218-79F9A13F22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EE876-1082-E50A-92EC-4A37B00E7125}"/>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5" name="Footer Placeholder 4">
            <a:extLst>
              <a:ext uri="{FF2B5EF4-FFF2-40B4-BE49-F238E27FC236}">
                <a16:creationId xmlns:a16="http://schemas.microsoft.com/office/drawing/2014/main" id="{336A4B4F-5994-38B9-9C20-1BAB18218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4FC9D-69ED-54B0-4F8F-ED49E0BD8DAA}"/>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93771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E0DD-1E79-AA05-D45B-F21471B5C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65979-B097-783C-161D-BA6A5EF598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FCE0E-5799-3FFE-DE60-EDCF73A3AB63}"/>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5" name="Footer Placeholder 4">
            <a:extLst>
              <a:ext uri="{FF2B5EF4-FFF2-40B4-BE49-F238E27FC236}">
                <a16:creationId xmlns:a16="http://schemas.microsoft.com/office/drawing/2014/main" id="{234DCD7E-5635-4420-EF20-20757FC37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A0746-7522-7669-8DDC-509436EC09DA}"/>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86452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7A37-F97D-682A-05D8-5481F1535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6031FD-4F0F-58DB-0583-97CBA2BF2B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95D5F2-1AA8-AE5C-57BF-326EB76CB8E8}"/>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5" name="Footer Placeholder 4">
            <a:extLst>
              <a:ext uri="{FF2B5EF4-FFF2-40B4-BE49-F238E27FC236}">
                <a16:creationId xmlns:a16="http://schemas.microsoft.com/office/drawing/2014/main" id="{58DBA750-D4E7-BC81-A249-CAA1C753F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309CE-7945-2FC0-47B1-FEA3D0660B82}"/>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9976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0D5A-64DC-B242-D9CC-D4E185B42B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05DCB2-2AA1-200C-FA09-B8D2B0A87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1A02FB-C733-FBFF-9C34-DEAF46670B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D73C01-8293-BAFD-5491-DE97849FD55F}"/>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6" name="Footer Placeholder 5">
            <a:extLst>
              <a:ext uri="{FF2B5EF4-FFF2-40B4-BE49-F238E27FC236}">
                <a16:creationId xmlns:a16="http://schemas.microsoft.com/office/drawing/2014/main" id="{60A90986-E734-239C-3EF6-DEFEAA5A5E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F153C7-A41A-0B7D-55CC-41F29657CA8C}"/>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15230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47DC-678D-3B38-CA51-71BCCE42E5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60E1AE-DDFE-9AC3-6DA5-3C821D09EC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6FF0C4-A40E-BC56-A7E2-DAC365E5B4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6DDCC5-4931-1FC2-855D-1E8F580214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F11835-DC43-27B2-DDAF-0BA207F61B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9D2BDA-D85E-411A-1ACC-A01E9C67FC3F}"/>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8" name="Footer Placeholder 7">
            <a:extLst>
              <a:ext uri="{FF2B5EF4-FFF2-40B4-BE49-F238E27FC236}">
                <a16:creationId xmlns:a16="http://schemas.microsoft.com/office/drawing/2014/main" id="{188041BD-68C5-C512-BF3D-D3F1EE38A8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79DEB5-D95A-4AD2-A62E-ABF602E2D528}"/>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69420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6A9F-8BB6-8424-1E57-77832F5AEC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AFFA4F-9224-11A7-A42B-83F5BF3EDB35}"/>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4" name="Footer Placeholder 3">
            <a:extLst>
              <a:ext uri="{FF2B5EF4-FFF2-40B4-BE49-F238E27FC236}">
                <a16:creationId xmlns:a16="http://schemas.microsoft.com/office/drawing/2014/main" id="{E979B339-E027-7060-F470-E07FC04AD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4A6C12-0979-2A2F-F30C-BAC98D509FA9}"/>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213294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1465B5-539A-9315-FB1E-E9D3A321745C}"/>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3" name="Footer Placeholder 2">
            <a:extLst>
              <a:ext uri="{FF2B5EF4-FFF2-40B4-BE49-F238E27FC236}">
                <a16:creationId xmlns:a16="http://schemas.microsoft.com/office/drawing/2014/main" id="{FC7E5014-A5EA-C1E3-1EF4-920FBF40FF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624DF-8521-B9C6-61B6-37089CC290A5}"/>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18195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9530-003F-9683-DE04-493622FAC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4508B4-B393-6385-1918-7FF362038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2886F2-EA55-60CA-F5E4-B8334048C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F8CFEF-8C40-8390-DDBB-1405DE82C95F}"/>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6" name="Footer Placeholder 5">
            <a:extLst>
              <a:ext uri="{FF2B5EF4-FFF2-40B4-BE49-F238E27FC236}">
                <a16:creationId xmlns:a16="http://schemas.microsoft.com/office/drawing/2014/main" id="{04B1EB30-51C9-F432-C068-3F2EBE54C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2653E-26A4-0CB4-BB3B-AD1DBA350B95}"/>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407909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785F-09F7-E28F-8B81-4078E4F8B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95B518-AC55-4C80-2C8E-5D5F67FD76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50EED1-0488-22B3-6F33-A58FBEF67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1DB33-A496-D554-531E-8E7D16223741}"/>
              </a:ext>
            </a:extLst>
          </p:cNvPr>
          <p:cNvSpPr>
            <a:spLocks noGrp="1"/>
          </p:cNvSpPr>
          <p:nvPr>
            <p:ph type="dt" sz="half" idx="10"/>
          </p:nvPr>
        </p:nvSpPr>
        <p:spPr/>
        <p:txBody>
          <a:bodyPr/>
          <a:lstStyle/>
          <a:p>
            <a:fld id="{6E5EA59C-9638-4ACD-A0F8-15AC6F0F370F}" type="datetimeFigureOut">
              <a:rPr lang="en-US" smtClean="0"/>
              <a:t>8/21/2024</a:t>
            </a:fld>
            <a:endParaRPr lang="en-US"/>
          </a:p>
        </p:txBody>
      </p:sp>
      <p:sp>
        <p:nvSpPr>
          <p:cNvPr id="6" name="Footer Placeholder 5">
            <a:extLst>
              <a:ext uri="{FF2B5EF4-FFF2-40B4-BE49-F238E27FC236}">
                <a16:creationId xmlns:a16="http://schemas.microsoft.com/office/drawing/2014/main" id="{67BE2B4A-F9BD-55F4-EB58-B05B4D4C3C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12AA8-F6B0-106D-825E-1FB72D6FE214}"/>
              </a:ext>
            </a:extLst>
          </p:cNvPr>
          <p:cNvSpPr>
            <a:spLocks noGrp="1"/>
          </p:cNvSpPr>
          <p:nvPr>
            <p:ph type="sldNum" sz="quarter" idx="12"/>
          </p:nvPr>
        </p:nvSpPr>
        <p:spPr/>
        <p:txBody>
          <a:bodyPr/>
          <a:lstStyle/>
          <a:p>
            <a:fld id="{44582B9E-0B1E-4771-943B-2AA1FB9CFA82}" type="slidenum">
              <a:rPr lang="en-US" smtClean="0"/>
              <a:t>‹#›</a:t>
            </a:fld>
            <a:endParaRPr lang="en-US"/>
          </a:p>
        </p:txBody>
      </p:sp>
    </p:spTree>
    <p:extLst>
      <p:ext uri="{BB962C8B-B14F-4D97-AF65-F5344CB8AC3E}">
        <p14:creationId xmlns:p14="http://schemas.microsoft.com/office/powerpoint/2010/main" val="3181866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9F8F5-49BA-F616-867B-8091459A7D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63FD53-55D2-8ECD-8BE0-087F8A67FD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3B2DE-77FD-E61C-DFC0-022A51719C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5EA59C-9638-4ACD-A0F8-15AC6F0F370F}" type="datetimeFigureOut">
              <a:rPr lang="en-US" smtClean="0"/>
              <a:t>8/21/2024</a:t>
            </a:fld>
            <a:endParaRPr lang="en-US"/>
          </a:p>
        </p:txBody>
      </p:sp>
      <p:sp>
        <p:nvSpPr>
          <p:cNvPr id="5" name="Footer Placeholder 4">
            <a:extLst>
              <a:ext uri="{FF2B5EF4-FFF2-40B4-BE49-F238E27FC236}">
                <a16:creationId xmlns:a16="http://schemas.microsoft.com/office/drawing/2014/main" id="{15451786-5C10-1B41-5106-2A571C8110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7626D0-52E1-4DDC-ECC4-139E140199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582B9E-0B1E-4771-943B-2AA1FB9CFA82}" type="slidenum">
              <a:rPr lang="en-US" smtClean="0"/>
              <a:t>‹#›</a:t>
            </a:fld>
            <a:endParaRPr lang="en-US"/>
          </a:p>
        </p:txBody>
      </p:sp>
    </p:spTree>
    <p:extLst>
      <p:ext uri="{BB962C8B-B14F-4D97-AF65-F5344CB8AC3E}">
        <p14:creationId xmlns:p14="http://schemas.microsoft.com/office/powerpoint/2010/main" val="217259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doi.org/10.1111/j.1439-0485.2009.00280.x" TargetMode="External"/><Relationship Id="rId7" Type="http://schemas.openxmlformats.org/officeDocument/2006/relationships/hyperlink" Target="https://doi.org/10.1016/B978-0-12-385026-3.00029-2"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doi.org/10.1111/gcb.15060" TargetMode="External"/><Relationship Id="rId11" Type="http://schemas.openxmlformats.org/officeDocument/2006/relationships/image" Target="../media/image28.jpg"/><Relationship Id="rId5" Type="http://schemas.openxmlformats.org/officeDocument/2006/relationships/hyperlink" Target="https://doi.org/10.1016/j.ecss.2022.108092" TargetMode="External"/><Relationship Id="rId10" Type="http://schemas.openxmlformats.org/officeDocument/2006/relationships/image" Target="../media/image27.png"/><Relationship Id="rId4" Type="http://schemas.openxmlformats.org/officeDocument/2006/relationships/hyperlink" Target="https://doi.org/10.1086/723601" TargetMode="External"/><Relationship Id="rId9" Type="http://schemas.openxmlformats.org/officeDocument/2006/relationships/image" Target="../media/image26.jpg"/></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chart" Target="../charts/char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65E5-380D-91A7-576C-0C959A67B1FB}"/>
              </a:ext>
            </a:extLst>
          </p:cNvPr>
          <p:cNvSpPr>
            <a:spLocks noGrp="1"/>
          </p:cNvSpPr>
          <p:nvPr>
            <p:ph type="ctrTitle"/>
          </p:nvPr>
        </p:nvSpPr>
        <p:spPr>
          <a:xfrm>
            <a:off x="152400" y="2286000"/>
            <a:ext cx="11887200" cy="1920240"/>
          </a:xfrm>
        </p:spPr>
        <p:txBody>
          <a:bodyPr anchor="ctr" anchorCtr="1">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30" normalizeH="0" baseline="0" noProof="0" dirty="0">
                <a:ln>
                  <a:noFill/>
                </a:ln>
                <a:effectLst/>
                <a:uLnTx/>
                <a:uFillTx/>
                <a:latin typeface="Century Gothic"/>
                <a:ea typeface="+mn-ea"/>
                <a:cs typeface="+mn-cs"/>
              </a:rPr>
              <a:t>What a Load of Barnacles</a:t>
            </a:r>
            <a:r>
              <a:rPr lang="en-US" sz="4400" spc="30" dirty="0">
                <a:latin typeface="Century Gothic"/>
                <a:ea typeface="+mn-ea"/>
                <a:cs typeface="+mn-cs"/>
              </a:rPr>
              <a:t>: </a:t>
            </a:r>
            <a:br>
              <a:rPr lang="en-US" sz="4400" spc="30" dirty="0">
                <a:latin typeface="Century Gothic"/>
                <a:ea typeface="+mn-ea"/>
                <a:cs typeface="+mn-cs"/>
              </a:rPr>
            </a:br>
            <a:r>
              <a:rPr kumimoji="0" lang="en-US" sz="4400" b="0" i="0" u="none" strike="noStrike" kern="1200" cap="none" spc="30" normalizeH="0" baseline="0" noProof="0" dirty="0">
                <a:ln>
                  <a:noFill/>
                </a:ln>
                <a:solidFill>
                  <a:prstClr val="black"/>
                </a:solidFill>
                <a:effectLst/>
                <a:uLnTx/>
                <a:uFillTx/>
                <a:latin typeface="Century Gothic"/>
                <a:ea typeface="+mn-ea"/>
                <a:cs typeface="+mn-cs"/>
              </a:rPr>
              <a:t>A Spatial Population Genomic Simulation</a:t>
            </a:r>
            <a:br>
              <a:rPr kumimoji="0" lang="en-US" sz="4400" b="0" i="0" u="none" strike="noStrike" kern="1200" cap="none" spc="30" normalizeH="0" baseline="0" noProof="0" dirty="0">
                <a:ln>
                  <a:noFill/>
                </a:ln>
                <a:solidFill>
                  <a:prstClr val="black"/>
                </a:solidFill>
                <a:effectLst/>
                <a:uLnTx/>
                <a:uFillTx/>
                <a:latin typeface="Century Gothic"/>
                <a:ea typeface="+mn-ea"/>
                <a:cs typeface="+mn-cs"/>
              </a:rPr>
            </a:br>
            <a:r>
              <a:rPr kumimoji="0" lang="en-US" sz="4400" b="0" i="0" u="none" strike="noStrike" kern="1200" cap="none" spc="30" normalizeH="0" baseline="0" noProof="0" dirty="0">
                <a:ln>
                  <a:noFill/>
                </a:ln>
                <a:solidFill>
                  <a:prstClr val="black"/>
                </a:solidFill>
                <a:effectLst/>
                <a:uLnTx/>
                <a:uFillTx/>
                <a:latin typeface="Century Gothic"/>
                <a:ea typeface="+mn-ea"/>
                <a:cs typeface="+mn-cs"/>
              </a:rPr>
              <a:t>of the Pacific Acorn Barnacle in Coos Bay</a:t>
            </a:r>
            <a:endParaRPr kumimoji="0" lang="en-US" sz="4400" b="0" i="1" u="none" strike="noStrike" kern="1200" cap="all" spc="30" normalizeH="0" baseline="0" noProof="0" dirty="0">
              <a:ln>
                <a:noFill/>
              </a:ln>
              <a:solidFill>
                <a:prstClr val="black"/>
              </a:solidFill>
              <a:effectLst/>
              <a:uLnTx/>
              <a:uFillTx/>
              <a:latin typeface="Century Gothic"/>
              <a:ea typeface="+mn-ea"/>
              <a:cs typeface="+mn-cs"/>
            </a:endParaRPr>
          </a:p>
        </p:txBody>
      </p:sp>
      <p:sp>
        <p:nvSpPr>
          <p:cNvPr id="3" name="Subtitle 2">
            <a:extLst>
              <a:ext uri="{FF2B5EF4-FFF2-40B4-BE49-F238E27FC236}">
                <a16:creationId xmlns:a16="http://schemas.microsoft.com/office/drawing/2014/main" id="{DD8070DF-6C2A-AD33-6775-451496D4E69A}"/>
              </a:ext>
            </a:extLst>
          </p:cNvPr>
          <p:cNvSpPr>
            <a:spLocks noGrp="1"/>
          </p:cNvSpPr>
          <p:nvPr>
            <p:ph type="subTitle" idx="1"/>
          </p:nvPr>
        </p:nvSpPr>
        <p:spPr>
          <a:xfrm>
            <a:off x="1524000" y="4206240"/>
            <a:ext cx="9144000" cy="2194560"/>
          </a:xfrm>
        </p:spPr>
        <p:txBody>
          <a:bodyPr>
            <a:noAutofit/>
          </a:bodyPr>
          <a:lstStyle/>
          <a:p>
            <a:r>
              <a:rPr lang="en-US" sz="2400" dirty="0">
                <a:solidFill>
                  <a:schemeClr val="tx1"/>
                </a:solidFill>
                <a:latin typeface="Avenir Next LT Pro" panose="020B0504020202020204" pitchFamily="34" charset="0"/>
              </a:rPr>
              <a:t>Alexandra Bangs</a:t>
            </a:r>
            <a:br>
              <a:rPr lang="en-US" sz="2400" dirty="0">
                <a:solidFill>
                  <a:schemeClr val="tx1"/>
                </a:solidFill>
                <a:latin typeface="Avenir Next LT Pro" panose="020B0504020202020204" pitchFamily="34" charset="0"/>
              </a:rPr>
            </a:br>
            <a:r>
              <a:rPr lang="en-US" sz="2400" dirty="0">
                <a:solidFill>
                  <a:schemeClr val="tx1"/>
                </a:solidFill>
                <a:latin typeface="Avenir Next LT Pro" panose="020B0504020202020204" pitchFamily="34" charset="0"/>
              </a:rPr>
              <a:t>Angel Rivera-Colon, Jiseon Min, Peter Ralph</a:t>
            </a:r>
          </a:p>
          <a:p>
            <a:r>
              <a:rPr lang="en-US" dirty="0">
                <a:solidFill>
                  <a:schemeClr val="tx1">
                    <a:lumMod val="65000"/>
                    <a:lumOff val="35000"/>
                  </a:schemeClr>
                </a:solidFill>
                <a:latin typeface="Avenir Next LT Pro" panose="020B0504020202020204" pitchFamily="34" charset="0"/>
              </a:rPr>
              <a:t>Kern Ralph Co-lab </a:t>
            </a:r>
          </a:p>
          <a:p>
            <a:r>
              <a:rPr lang="en-US" dirty="0">
                <a:solidFill>
                  <a:schemeClr val="tx1">
                    <a:lumMod val="65000"/>
                    <a:lumOff val="35000"/>
                  </a:schemeClr>
                </a:solidFill>
                <a:latin typeface="Avenir Next LT Pro" panose="020B0504020202020204" pitchFamily="34" charset="0"/>
              </a:rPr>
              <a:t>SPUR Symposium</a:t>
            </a:r>
          </a:p>
          <a:p>
            <a:r>
              <a:rPr lang="en-US" dirty="0">
                <a:solidFill>
                  <a:schemeClr val="tx1">
                    <a:lumMod val="65000"/>
                    <a:lumOff val="35000"/>
                  </a:schemeClr>
                </a:solidFill>
                <a:latin typeface="Avenir Next LT Pro" panose="020B0504020202020204" pitchFamily="34" charset="0"/>
              </a:rPr>
              <a:t> August 22, 2024</a:t>
            </a:r>
          </a:p>
          <a:p>
            <a:endParaRPr lang="en-US" dirty="0">
              <a:latin typeface="Avenir Next LT Pro" panose="020B0504020202020204" pitchFamily="34" charset="0"/>
            </a:endParaRPr>
          </a:p>
        </p:txBody>
      </p:sp>
    </p:spTree>
    <p:extLst>
      <p:ext uri="{BB962C8B-B14F-4D97-AF65-F5344CB8AC3E}">
        <p14:creationId xmlns:p14="http://schemas.microsoft.com/office/powerpoint/2010/main" val="2560767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A143383-44A4-515F-6399-722E464ED546}"/>
              </a:ext>
            </a:extLst>
          </p:cNvPr>
          <p:cNvSpPr txBox="1"/>
          <p:nvPr/>
        </p:nvSpPr>
        <p:spPr>
          <a:xfrm>
            <a:off x="368300" y="1700450"/>
            <a:ext cx="4693229" cy="2897075"/>
          </a:xfrm>
          <a:prstGeom prst="rect">
            <a:avLst/>
          </a:prstGeom>
          <a:noFill/>
        </p:spPr>
        <p:txBody>
          <a:bodyPr wrap="square">
            <a:spAutoFit/>
          </a:bodyPr>
          <a:lstStyle/>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allow the modeled population to </a:t>
            </a:r>
            <a:r>
              <a:rPr lang="en-US" sz="2400" b="1" dirty="0">
                <a:solidFill>
                  <a:prstClr val="black"/>
                </a:solidFill>
                <a:latin typeface="Avenir Next LT Pro Light" panose="020B0304020202020204" pitchFamily="34" charset="0"/>
              </a:rPr>
              <a:t>evolve</a:t>
            </a:r>
            <a:r>
              <a:rPr lang="en-US" sz="2400" dirty="0">
                <a:solidFill>
                  <a:prstClr val="black"/>
                </a:solidFill>
                <a:latin typeface="Avenir Next LT Pro Light" panose="020B0304020202020204" pitchFamily="34" charset="0"/>
              </a:rPr>
              <a:t>!</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t>
            </a:r>
            <a:r>
              <a:rPr lang="en-US" sz="2400" b="1" dirty="0">
                <a:solidFill>
                  <a:prstClr val="black"/>
                </a:solidFill>
                <a:latin typeface="Avenir Next LT Pro Light" panose="020B0304020202020204" pitchFamily="34" charset="0"/>
              </a:rPr>
              <a:t>simulate mutations</a:t>
            </a:r>
            <a:r>
              <a:rPr lang="en-US" sz="2400" dirty="0">
                <a:solidFill>
                  <a:prstClr val="black"/>
                </a:solidFill>
                <a:latin typeface="Avenir Next LT Pro Light" panose="020B0304020202020204" pitchFamily="34" charset="0"/>
              </a:rPr>
              <a:t> at a constant rate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These mutations produce a </a:t>
            </a:r>
            <a:r>
              <a:rPr lang="en-US" sz="2400" b="1" dirty="0">
                <a:solidFill>
                  <a:prstClr val="black"/>
                </a:solidFill>
                <a:latin typeface="Avenir Next LT Pro Light" panose="020B0304020202020204" pitchFamily="34" charset="0"/>
              </a:rPr>
              <a:t>phenotype</a:t>
            </a:r>
          </a:p>
        </p:txBody>
      </p:sp>
      <p:grpSp>
        <p:nvGrpSpPr>
          <p:cNvPr id="16" name="Group 15">
            <a:extLst>
              <a:ext uri="{FF2B5EF4-FFF2-40B4-BE49-F238E27FC236}">
                <a16:creationId xmlns:a16="http://schemas.microsoft.com/office/drawing/2014/main" id="{C8563F43-3577-AB8D-5D2B-D4D9C9442994}"/>
              </a:ext>
            </a:extLst>
          </p:cNvPr>
          <p:cNvGrpSpPr/>
          <p:nvPr/>
        </p:nvGrpSpPr>
        <p:grpSpPr>
          <a:xfrm>
            <a:off x="6314694" y="1610530"/>
            <a:ext cx="5509006" cy="5068742"/>
            <a:chOff x="5927344" y="1581541"/>
            <a:chExt cx="5486400" cy="5486400"/>
          </a:xfrm>
        </p:grpSpPr>
        <p:pic>
          <p:nvPicPr>
            <p:cNvPr id="3" name="Picture 2">
              <a:extLst>
                <a:ext uri="{FF2B5EF4-FFF2-40B4-BE49-F238E27FC236}">
                  <a16:creationId xmlns:a16="http://schemas.microsoft.com/office/drawing/2014/main" id="{411F676B-914D-8B53-494A-2C812CE4DE1A}"/>
                </a:ext>
              </a:extLst>
            </p:cNvPr>
            <p:cNvPicPr>
              <a:picLocks noChangeAspect="1"/>
            </p:cNvPicPr>
            <p:nvPr/>
          </p:nvPicPr>
          <p:blipFill>
            <a:blip r:embed="rId3"/>
            <a:stretch>
              <a:fillRect/>
            </a:stretch>
          </p:blipFill>
          <p:spPr>
            <a:xfrm>
              <a:off x="5927344" y="1581541"/>
              <a:ext cx="5486400" cy="5486400"/>
            </a:xfrm>
            <a:prstGeom prst="rect">
              <a:avLst/>
            </a:prstGeom>
          </p:spPr>
        </p:pic>
        <p:pic>
          <p:nvPicPr>
            <p:cNvPr id="15" name="Picture 14" descr="A close-up of a colorful background&#10;&#10;Description automatically generated">
              <a:extLst>
                <a:ext uri="{FF2B5EF4-FFF2-40B4-BE49-F238E27FC236}">
                  <a16:creationId xmlns:a16="http://schemas.microsoft.com/office/drawing/2014/main" id="{B402B914-2341-9BE1-9FE1-572EB48E74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98894" y="6118372"/>
              <a:ext cx="3543300" cy="285750"/>
            </a:xfrm>
            <a:prstGeom prst="rect">
              <a:avLst/>
            </a:prstGeom>
            <a:ln>
              <a:noFill/>
            </a:ln>
          </p:spPr>
        </p:pic>
      </p:grpSp>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Simulating</a:t>
            </a:r>
            <a:r>
              <a:rPr kumimoji="0" lang="en-US" sz="4000" b="0" i="0" u="none" strike="noStrike" kern="1200" cap="none" spc="30" normalizeH="0" noProof="0" dirty="0">
                <a:ln>
                  <a:noFill/>
                </a:ln>
                <a:solidFill>
                  <a:schemeClr val="tx1"/>
                </a:solidFill>
                <a:effectLst/>
                <a:uLnTx/>
                <a:uFillTx/>
                <a:latin typeface="Century Gothic"/>
                <a:ea typeface="+mj-ea"/>
                <a:cs typeface="+mj-cs"/>
              </a:rPr>
              <a:t> local adaptation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sp>
        <p:nvSpPr>
          <p:cNvPr id="2" name="Rectangle 1">
            <a:extLst>
              <a:ext uri="{FF2B5EF4-FFF2-40B4-BE49-F238E27FC236}">
                <a16:creationId xmlns:a16="http://schemas.microsoft.com/office/drawing/2014/main" id="{EC3744EE-69F7-BA4D-0F01-536D4212172A}"/>
              </a:ext>
            </a:extLst>
          </p:cNvPr>
          <p:cNvSpPr>
            <a:spLocks/>
          </p:cNvSpPr>
          <p:nvPr/>
        </p:nvSpPr>
        <p:spPr>
          <a:xfrm>
            <a:off x="368300" y="1188720"/>
            <a:ext cx="114300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D1826-51DA-ADA1-179E-5BC1A75F7C00}"/>
              </a:ext>
            </a:extLst>
          </p:cNvPr>
          <p:cNvSpPr>
            <a:spLocks/>
          </p:cNvSpPr>
          <p:nvPr/>
        </p:nvSpPr>
        <p:spPr>
          <a:xfrm>
            <a:off x="11612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ectangle 5">
            <a:extLst>
              <a:ext uri="{FF2B5EF4-FFF2-40B4-BE49-F238E27FC236}">
                <a16:creationId xmlns:a16="http://schemas.microsoft.com/office/drawing/2014/main" id="{653E9492-0C6A-FBBE-AA58-A8D6FE334875}"/>
              </a:ext>
            </a:extLst>
          </p:cNvPr>
          <p:cNvSpPr>
            <a:spLocks/>
          </p:cNvSpPr>
          <p:nvPr/>
        </p:nvSpPr>
        <p:spPr>
          <a:xfrm>
            <a:off x="24884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 name="Rectangle 6">
            <a:extLst>
              <a:ext uri="{FF2B5EF4-FFF2-40B4-BE49-F238E27FC236}">
                <a16:creationId xmlns:a16="http://schemas.microsoft.com/office/drawing/2014/main" id="{0732DA40-3E30-7658-EC7B-4D85E149D174}"/>
              </a:ext>
            </a:extLst>
          </p:cNvPr>
          <p:cNvSpPr>
            <a:spLocks/>
          </p:cNvSpPr>
          <p:nvPr/>
        </p:nvSpPr>
        <p:spPr>
          <a:xfrm>
            <a:off x="49204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 name="Rectangle 7">
            <a:extLst>
              <a:ext uri="{FF2B5EF4-FFF2-40B4-BE49-F238E27FC236}">
                <a16:creationId xmlns:a16="http://schemas.microsoft.com/office/drawing/2014/main" id="{ECA0B790-B0C1-6060-C2F3-DA034E05B2FC}"/>
              </a:ext>
            </a:extLst>
          </p:cNvPr>
          <p:cNvSpPr>
            <a:spLocks/>
          </p:cNvSpPr>
          <p:nvPr/>
        </p:nvSpPr>
        <p:spPr>
          <a:xfrm>
            <a:off x="590448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9" name="Rectangle 8">
            <a:extLst>
              <a:ext uri="{FF2B5EF4-FFF2-40B4-BE49-F238E27FC236}">
                <a16:creationId xmlns:a16="http://schemas.microsoft.com/office/drawing/2014/main" id="{71E52E17-8E1B-7FF9-0EB3-9805FF7BCF90}"/>
              </a:ext>
            </a:extLst>
          </p:cNvPr>
          <p:cNvSpPr>
            <a:spLocks/>
          </p:cNvSpPr>
          <p:nvPr/>
        </p:nvSpPr>
        <p:spPr>
          <a:xfrm>
            <a:off x="66603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0" name="Rectangle 9">
            <a:extLst>
              <a:ext uri="{FF2B5EF4-FFF2-40B4-BE49-F238E27FC236}">
                <a16:creationId xmlns:a16="http://schemas.microsoft.com/office/drawing/2014/main" id="{D284FE4C-D50F-EB26-E66F-398FC3CEF6CC}"/>
              </a:ext>
            </a:extLst>
          </p:cNvPr>
          <p:cNvSpPr>
            <a:spLocks/>
          </p:cNvSpPr>
          <p:nvPr/>
        </p:nvSpPr>
        <p:spPr>
          <a:xfrm>
            <a:off x="730681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6E83FD34-099B-6AFB-5976-9E4EE10CE1AB}"/>
              </a:ext>
            </a:extLst>
          </p:cNvPr>
          <p:cNvSpPr>
            <a:spLocks/>
          </p:cNvSpPr>
          <p:nvPr/>
        </p:nvSpPr>
        <p:spPr>
          <a:xfrm>
            <a:off x="84320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1E2A4689-D9CF-EE74-8DB8-FBAB059B162E}"/>
              </a:ext>
            </a:extLst>
          </p:cNvPr>
          <p:cNvSpPr>
            <a:spLocks/>
          </p:cNvSpPr>
          <p:nvPr/>
        </p:nvSpPr>
        <p:spPr>
          <a:xfrm>
            <a:off x="114038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3" name="Rectangle 12">
            <a:extLst>
              <a:ext uri="{FF2B5EF4-FFF2-40B4-BE49-F238E27FC236}">
                <a16:creationId xmlns:a16="http://schemas.microsoft.com/office/drawing/2014/main" id="{5EC1B1AA-5239-5434-FE46-4DA85ACDA00A}"/>
              </a:ext>
            </a:extLst>
          </p:cNvPr>
          <p:cNvSpPr>
            <a:spLocks/>
          </p:cNvSpPr>
          <p:nvPr/>
        </p:nvSpPr>
        <p:spPr>
          <a:xfrm>
            <a:off x="1077429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4" name="Rectangle 13">
            <a:extLst>
              <a:ext uri="{FF2B5EF4-FFF2-40B4-BE49-F238E27FC236}">
                <a16:creationId xmlns:a16="http://schemas.microsoft.com/office/drawing/2014/main" id="{C6EFBEA1-5C76-B453-C574-EFF710C2A085}"/>
              </a:ext>
            </a:extLst>
          </p:cNvPr>
          <p:cNvSpPr>
            <a:spLocks/>
          </p:cNvSpPr>
          <p:nvPr/>
        </p:nvSpPr>
        <p:spPr>
          <a:xfrm>
            <a:off x="94353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8" name="Rectangle 17">
            <a:extLst>
              <a:ext uri="{FF2B5EF4-FFF2-40B4-BE49-F238E27FC236}">
                <a16:creationId xmlns:a16="http://schemas.microsoft.com/office/drawing/2014/main" id="{FE319B79-F199-E537-0A93-2BFD67C00E42}"/>
              </a:ext>
            </a:extLst>
          </p:cNvPr>
          <p:cNvSpPr>
            <a:spLocks/>
          </p:cNvSpPr>
          <p:nvPr/>
        </p:nvSpPr>
        <p:spPr>
          <a:xfrm>
            <a:off x="154355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9" name="Rectangle 18">
            <a:extLst>
              <a:ext uri="{FF2B5EF4-FFF2-40B4-BE49-F238E27FC236}">
                <a16:creationId xmlns:a16="http://schemas.microsoft.com/office/drawing/2014/main" id="{F194AE16-DE77-7FEA-D312-4271476D165D}"/>
              </a:ext>
            </a:extLst>
          </p:cNvPr>
          <p:cNvSpPr>
            <a:spLocks/>
          </p:cNvSpPr>
          <p:nvPr/>
        </p:nvSpPr>
        <p:spPr>
          <a:xfrm>
            <a:off x="323519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0" name="Rectangle 19">
            <a:extLst>
              <a:ext uri="{FF2B5EF4-FFF2-40B4-BE49-F238E27FC236}">
                <a16:creationId xmlns:a16="http://schemas.microsoft.com/office/drawing/2014/main" id="{02655627-AB70-61FC-646C-1E471D6DFCCF}"/>
              </a:ext>
            </a:extLst>
          </p:cNvPr>
          <p:cNvSpPr>
            <a:spLocks/>
          </p:cNvSpPr>
          <p:nvPr/>
        </p:nvSpPr>
        <p:spPr>
          <a:xfrm>
            <a:off x="446633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DA52CC57-52C6-5D83-D94D-5BDB15206910}"/>
              </a:ext>
            </a:extLst>
          </p:cNvPr>
          <p:cNvSpPr>
            <a:spLocks/>
          </p:cNvSpPr>
          <p:nvPr/>
        </p:nvSpPr>
        <p:spPr>
          <a:xfrm>
            <a:off x="5052385"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2" name="Rectangle 21">
            <a:extLst>
              <a:ext uri="{FF2B5EF4-FFF2-40B4-BE49-F238E27FC236}">
                <a16:creationId xmlns:a16="http://schemas.microsoft.com/office/drawing/2014/main" id="{2CD8FDB2-B00E-4CE8-C517-167751CB0671}"/>
              </a:ext>
            </a:extLst>
          </p:cNvPr>
          <p:cNvSpPr>
            <a:spLocks/>
          </p:cNvSpPr>
          <p:nvPr/>
        </p:nvSpPr>
        <p:spPr>
          <a:xfrm>
            <a:off x="643253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DC15227E-B188-754D-6238-F5A5A331B910}"/>
              </a:ext>
            </a:extLst>
          </p:cNvPr>
          <p:cNvSpPr>
            <a:spLocks/>
          </p:cNvSpPr>
          <p:nvPr/>
        </p:nvSpPr>
        <p:spPr>
          <a:xfrm>
            <a:off x="789217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4" name="Rectangle 23">
            <a:extLst>
              <a:ext uri="{FF2B5EF4-FFF2-40B4-BE49-F238E27FC236}">
                <a16:creationId xmlns:a16="http://schemas.microsoft.com/office/drawing/2014/main" id="{A68AB6B7-5279-22AD-1EC6-C969C008C3C0}"/>
              </a:ext>
            </a:extLst>
          </p:cNvPr>
          <p:cNvSpPr>
            <a:spLocks/>
          </p:cNvSpPr>
          <p:nvPr/>
        </p:nvSpPr>
        <p:spPr>
          <a:xfrm>
            <a:off x="1011404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Rectangle 24">
            <a:extLst>
              <a:ext uri="{FF2B5EF4-FFF2-40B4-BE49-F238E27FC236}">
                <a16:creationId xmlns:a16="http://schemas.microsoft.com/office/drawing/2014/main" id="{9A44B1D3-F955-83A8-ECCD-3257658AD003}"/>
              </a:ext>
            </a:extLst>
          </p:cNvPr>
          <p:cNvSpPr>
            <a:spLocks/>
          </p:cNvSpPr>
          <p:nvPr/>
        </p:nvSpPr>
        <p:spPr>
          <a:xfrm>
            <a:off x="11416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Rectangle 25">
            <a:extLst>
              <a:ext uri="{FF2B5EF4-FFF2-40B4-BE49-F238E27FC236}">
                <a16:creationId xmlns:a16="http://schemas.microsoft.com/office/drawing/2014/main" id="{358DF47A-78C5-2C1A-D8C7-BC25B2C85DD6}"/>
              </a:ext>
            </a:extLst>
          </p:cNvPr>
          <p:cNvSpPr>
            <a:spLocks/>
          </p:cNvSpPr>
          <p:nvPr/>
        </p:nvSpPr>
        <p:spPr>
          <a:xfrm>
            <a:off x="11162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ED63E4F2-E8EE-62E1-73F3-A3599F5B987E}"/>
              </a:ext>
            </a:extLst>
          </p:cNvPr>
          <p:cNvSpPr>
            <a:spLocks/>
          </p:cNvSpPr>
          <p:nvPr/>
        </p:nvSpPr>
        <p:spPr>
          <a:xfrm>
            <a:off x="30049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ectangle 16">
            <a:extLst>
              <a:ext uri="{FF2B5EF4-FFF2-40B4-BE49-F238E27FC236}">
                <a16:creationId xmlns:a16="http://schemas.microsoft.com/office/drawing/2014/main" id="{61CF2383-B00E-8B1D-28BB-8C598B082C70}"/>
              </a:ext>
            </a:extLst>
          </p:cNvPr>
          <p:cNvSpPr>
            <a:spLocks/>
          </p:cNvSpPr>
          <p:nvPr/>
        </p:nvSpPr>
        <p:spPr>
          <a:xfrm>
            <a:off x="5986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300FE3BD-A33D-FD08-BFFA-4DB664DFA8D8}"/>
              </a:ext>
            </a:extLst>
          </p:cNvPr>
          <p:cNvSpPr>
            <a:spLocks/>
          </p:cNvSpPr>
          <p:nvPr/>
        </p:nvSpPr>
        <p:spPr>
          <a:xfrm>
            <a:off x="86504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5AAD5410-EE2E-A4A5-ABCC-D1CC40A87028}"/>
              </a:ext>
            </a:extLst>
          </p:cNvPr>
          <p:cNvSpPr>
            <a:spLocks/>
          </p:cNvSpPr>
          <p:nvPr/>
        </p:nvSpPr>
        <p:spPr>
          <a:xfrm>
            <a:off x="38050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DD41ABBA-4ABA-B9AA-3928-558F4CF3C197}"/>
              </a:ext>
            </a:extLst>
          </p:cNvPr>
          <p:cNvSpPr>
            <a:spLocks/>
          </p:cNvSpPr>
          <p:nvPr/>
        </p:nvSpPr>
        <p:spPr>
          <a:xfrm>
            <a:off x="9015860" y="1190336"/>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EA68AA14-2E92-2EEE-503D-3758682E784B}"/>
              </a:ext>
            </a:extLst>
          </p:cNvPr>
          <p:cNvSpPr>
            <a:spLocks/>
          </p:cNvSpPr>
          <p:nvPr/>
        </p:nvSpPr>
        <p:spPr>
          <a:xfrm>
            <a:off x="536484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4ACAF49A-2969-150C-301E-030B2B9E9F04}"/>
              </a:ext>
            </a:extLst>
          </p:cNvPr>
          <p:cNvSpPr>
            <a:spLocks/>
          </p:cNvSpPr>
          <p:nvPr/>
        </p:nvSpPr>
        <p:spPr>
          <a:xfrm>
            <a:off x="1043114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098C08B7-AF63-8DD8-3BEB-8DC9BC98B9FC}"/>
              </a:ext>
            </a:extLst>
          </p:cNvPr>
          <p:cNvSpPr>
            <a:spLocks/>
          </p:cNvSpPr>
          <p:nvPr/>
        </p:nvSpPr>
        <p:spPr>
          <a:xfrm>
            <a:off x="1886080"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1CB6F5DB-2E17-5F51-9F19-C9721FA14FFB}"/>
              </a:ext>
            </a:extLst>
          </p:cNvPr>
          <p:cNvSpPr>
            <a:spLocks/>
          </p:cNvSpPr>
          <p:nvPr/>
        </p:nvSpPr>
        <p:spPr>
          <a:xfrm>
            <a:off x="229387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7" name="Rectangle 36">
            <a:extLst>
              <a:ext uri="{FF2B5EF4-FFF2-40B4-BE49-F238E27FC236}">
                <a16:creationId xmlns:a16="http://schemas.microsoft.com/office/drawing/2014/main" id="{D04615F5-4827-583E-39A0-D430A29D502C}"/>
              </a:ext>
            </a:extLst>
          </p:cNvPr>
          <p:cNvSpPr>
            <a:spLocks/>
          </p:cNvSpPr>
          <p:nvPr/>
        </p:nvSpPr>
        <p:spPr>
          <a:xfrm>
            <a:off x="4135691"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8" name="Rectangle 37">
            <a:extLst>
              <a:ext uri="{FF2B5EF4-FFF2-40B4-BE49-F238E27FC236}">
                <a16:creationId xmlns:a16="http://schemas.microsoft.com/office/drawing/2014/main" id="{B0D174E1-BCDE-9040-56E8-B525FAD8209B}"/>
              </a:ext>
            </a:extLst>
          </p:cNvPr>
          <p:cNvSpPr>
            <a:spLocks/>
          </p:cNvSpPr>
          <p:nvPr/>
        </p:nvSpPr>
        <p:spPr>
          <a:xfrm>
            <a:off x="7023862"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9" name="Rectangle 38">
            <a:extLst>
              <a:ext uri="{FF2B5EF4-FFF2-40B4-BE49-F238E27FC236}">
                <a16:creationId xmlns:a16="http://schemas.microsoft.com/office/drawing/2014/main" id="{3D4D85E0-D047-F068-E893-52FF34720450}"/>
              </a:ext>
            </a:extLst>
          </p:cNvPr>
          <p:cNvSpPr>
            <a:spLocks/>
          </p:cNvSpPr>
          <p:nvPr/>
        </p:nvSpPr>
        <p:spPr>
          <a:xfrm>
            <a:off x="6252724"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0" name="Rectangle 39">
            <a:extLst>
              <a:ext uri="{FF2B5EF4-FFF2-40B4-BE49-F238E27FC236}">
                <a16:creationId xmlns:a16="http://schemas.microsoft.com/office/drawing/2014/main" id="{B6923F14-6235-C277-D060-9EB8556A697E}"/>
              </a:ext>
            </a:extLst>
          </p:cNvPr>
          <p:cNvSpPr>
            <a:spLocks/>
          </p:cNvSpPr>
          <p:nvPr/>
        </p:nvSpPr>
        <p:spPr>
          <a:xfrm>
            <a:off x="9676638"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1" name="TextBox 40">
            <a:extLst>
              <a:ext uri="{FF2B5EF4-FFF2-40B4-BE49-F238E27FC236}">
                <a16:creationId xmlns:a16="http://schemas.microsoft.com/office/drawing/2014/main" id="{CEBF84FD-9C09-01EB-7D53-76BE31867371}"/>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pic>
        <p:nvPicPr>
          <p:cNvPr id="44" name="Picture 43" descr="A drawing of a white and brown jelly&#10;&#10;Description automatically generated with medium confidence">
            <a:extLst>
              <a:ext uri="{FF2B5EF4-FFF2-40B4-BE49-F238E27FC236}">
                <a16:creationId xmlns:a16="http://schemas.microsoft.com/office/drawing/2014/main" id="{AD96B770-7A07-1B74-BEA9-799012441AD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01274" y="2103120"/>
            <a:ext cx="228600" cy="295233"/>
          </a:xfrm>
          <a:prstGeom prst="rect">
            <a:avLst/>
          </a:prstGeom>
        </p:spPr>
      </p:pic>
      <p:pic>
        <p:nvPicPr>
          <p:cNvPr id="45" name="Picture 44" descr="A drawing of a white and brown jelly&#10;&#10;Description automatically generated with medium confidence">
            <a:extLst>
              <a:ext uri="{FF2B5EF4-FFF2-40B4-BE49-F238E27FC236}">
                <a16:creationId xmlns:a16="http://schemas.microsoft.com/office/drawing/2014/main" id="{7615D167-92E3-63C1-B190-8BD6347BBC5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441182" y="3442090"/>
            <a:ext cx="228600" cy="295233"/>
          </a:xfrm>
          <a:prstGeom prst="rect">
            <a:avLst/>
          </a:prstGeom>
        </p:spPr>
      </p:pic>
      <p:pic>
        <p:nvPicPr>
          <p:cNvPr id="46" name="Picture 45" descr="A drawing of a white and brown jelly&#10;&#10;Description automatically generated with medium confidence">
            <a:extLst>
              <a:ext uri="{FF2B5EF4-FFF2-40B4-BE49-F238E27FC236}">
                <a16:creationId xmlns:a16="http://schemas.microsoft.com/office/drawing/2014/main" id="{AE15D195-B516-C4F4-7842-4851937383B5}"/>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634253" y="5505800"/>
            <a:ext cx="228600" cy="295233"/>
          </a:xfrm>
          <a:prstGeom prst="rect">
            <a:avLst/>
          </a:prstGeom>
        </p:spPr>
      </p:pic>
      <p:pic>
        <p:nvPicPr>
          <p:cNvPr id="49" name="Picture 48" descr="A drawing of a white and brown jelly&#10;&#10;Description automatically generated with medium confidence">
            <a:extLst>
              <a:ext uri="{FF2B5EF4-FFF2-40B4-BE49-F238E27FC236}">
                <a16:creationId xmlns:a16="http://schemas.microsoft.com/office/drawing/2014/main" id="{CB91DD59-09DA-E4BA-972E-A8606E629DE2}"/>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663576" y="4561258"/>
            <a:ext cx="228600" cy="295233"/>
          </a:xfrm>
          <a:prstGeom prst="rect">
            <a:avLst/>
          </a:prstGeom>
        </p:spPr>
      </p:pic>
      <p:pic>
        <p:nvPicPr>
          <p:cNvPr id="50" name="Picture 49" descr="A drawing of a white and brown jelly&#10;&#10;Description automatically generated with medium confidence">
            <a:extLst>
              <a:ext uri="{FF2B5EF4-FFF2-40B4-BE49-F238E27FC236}">
                <a16:creationId xmlns:a16="http://schemas.microsoft.com/office/drawing/2014/main" id="{B4EF1A05-3BE2-563C-6550-431B0652B38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321038" y="3062433"/>
            <a:ext cx="228600" cy="295233"/>
          </a:xfrm>
          <a:prstGeom prst="rect">
            <a:avLst/>
          </a:prstGeom>
        </p:spPr>
      </p:pic>
      <p:pic>
        <p:nvPicPr>
          <p:cNvPr id="51" name="Picture 50" descr="A drawing of a white and brown jelly&#10;&#10;Description automatically generated with medium confidence">
            <a:extLst>
              <a:ext uri="{FF2B5EF4-FFF2-40B4-BE49-F238E27FC236}">
                <a16:creationId xmlns:a16="http://schemas.microsoft.com/office/drawing/2014/main" id="{B25BF6C0-6B40-D103-8818-BBDAE6A98CD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256281" y="2615035"/>
            <a:ext cx="228600" cy="295233"/>
          </a:xfrm>
          <a:prstGeom prst="rect">
            <a:avLst/>
          </a:prstGeom>
        </p:spPr>
      </p:pic>
      <p:pic>
        <p:nvPicPr>
          <p:cNvPr id="52" name="Picture 51" descr="A drawing of a white and brown jelly&#10;&#10;Description automatically generated with medium confidence">
            <a:extLst>
              <a:ext uri="{FF2B5EF4-FFF2-40B4-BE49-F238E27FC236}">
                <a16:creationId xmlns:a16="http://schemas.microsoft.com/office/drawing/2014/main" id="{B7550976-E213-F092-B104-819F4AC13F4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703440" y="3128112"/>
            <a:ext cx="228600" cy="295233"/>
          </a:xfrm>
          <a:prstGeom prst="rect">
            <a:avLst/>
          </a:prstGeom>
        </p:spPr>
      </p:pic>
      <p:pic>
        <p:nvPicPr>
          <p:cNvPr id="53" name="Picture 52" descr="A drawing of a white and brown jelly&#10;&#10;Description automatically generated with medium confidence">
            <a:extLst>
              <a:ext uri="{FF2B5EF4-FFF2-40B4-BE49-F238E27FC236}">
                <a16:creationId xmlns:a16="http://schemas.microsoft.com/office/drawing/2014/main" id="{81B4BB92-9EA0-9280-2F46-65DD73595E67}"/>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589140" y="3361107"/>
            <a:ext cx="228600" cy="295233"/>
          </a:xfrm>
          <a:prstGeom prst="rect">
            <a:avLst/>
          </a:prstGeom>
        </p:spPr>
      </p:pic>
      <p:pic>
        <p:nvPicPr>
          <p:cNvPr id="55" name="Picture 54" descr="A drawing of a white and brown jelly&#10;&#10;Description automatically generated with medium confidence">
            <a:extLst>
              <a:ext uri="{FF2B5EF4-FFF2-40B4-BE49-F238E27FC236}">
                <a16:creationId xmlns:a16="http://schemas.microsoft.com/office/drawing/2014/main" id="{1A8910A3-2FF8-5B1D-CFF5-3F91D24C8E2A}"/>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1057382" y="4023848"/>
            <a:ext cx="228600" cy="295233"/>
          </a:xfrm>
          <a:prstGeom prst="rect">
            <a:avLst/>
          </a:prstGeom>
        </p:spPr>
      </p:pic>
      <p:pic>
        <p:nvPicPr>
          <p:cNvPr id="56" name="Picture 55" descr="A drawing of a white and brown jelly&#10;&#10;Description automatically generated with medium confidence">
            <a:extLst>
              <a:ext uri="{FF2B5EF4-FFF2-40B4-BE49-F238E27FC236}">
                <a16:creationId xmlns:a16="http://schemas.microsoft.com/office/drawing/2014/main" id="{BC4B3E49-C79C-0B6B-4E2B-0F794B79E1AF}"/>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245068" y="3334370"/>
            <a:ext cx="228600" cy="295233"/>
          </a:xfrm>
          <a:prstGeom prst="rect">
            <a:avLst/>
          </a:prstGeom>
        </p:spPr>
      </p:pic>
      <p:pic>
        <p:nvPicPr>
          <p:cNvPr id="58" name="Picture 57" descr="A drawing of a white and brown jelly&#10;&#10;Description automatically generated with medium confidence">
            <a:extLst>
              <a:ext uri="{FF2B5EF4-FFF2-40B4-BE49-F238E27FC236}">
                <a16:creationId xmlns:a16="http://schemas.microsoft.com/office/drawing/2014/main" id="{587F0561-7BED-6524-4C63-C2A52EAFF2A9}"/>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212582" y="4855531"/>
            <a:ext cx="228600" cy="295233"/>
          </a:xfrm>
          <a:prstGeom prst="rect">
            <a:avLst/>
          </a:prstGeom>
        </p:spPr>
      </p:pic>
      <p:pic>
        <p:nvPicPr>
          <p:cNvPr id="59" name="Picture 58" descr="A drawing of a white and brown jelly&#10;&#10;Description automatically generated with medium confidence">
            <a:extLst>
              <a:ext uri="{FF2B5EF4-FFF2-40B4-BE49-F238E27FC236}">
                <a16:creationId xmlns:a16="http://schemas.microsoft.com/office/drawing/2014/main" id="{B66262C5-B165-2810-BB54-A42D1868BDF5}"/>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733847" y="2140666"/>
            <a:ext cx="228600" cy="295233"/>
          </a:xfrm>
          <a:prstGeom prst="rect">
            <a:avLst/>
          </a:prstGeom>
        </p:spPr>
      </p:pic>
      <p:pic>
        <p:nvPicPr>
          <p:cNvPr id="61" name="Picture 60" descr="A drawing of a white and brown jelly&#10;&#10;Description automatically generated with medium confidence">
            <a:extLst>
              <a:ext uri="{FF2B5EF4-FFF2-40B4-BE49-F238E27FC236}">
                <a16:creationId xmlns:a16="http://schemas.microsoft.com/office/drawing/2014/main" id="{37E656BD-7641-2C94-190E-5E1FF3CE9F4A}"/>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394446" y="4567268"/>
            <a:ext cx="228600" cy="295233"/>
          </a:xfrm>
          <a:prstGeom prst="rect">
            <a:avLst/>
          </a:prstGeom>
        </p:spPr>
      </p:pic>
      <p:pic>
        <p:nvPicPr>
          <p:cNvPr id="62" name="Picture 61" descr="A drawing of a white and brown jelly&#10;&#10;Description automatically generated with medium confidence">
            <a:extLst>
              <a:ext uri="{FF2B5EF4-FFF2-40B4-BE49-F238E27FC236}">
                <a16:creationId xmlns:a16="http://schemas.microsoft.com/office/drawing/2014/main" id="{6E114C35-8E99-899B-3835-5A429B0EB95C}"/>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901320" y="4314819"/>
            <a:ext cx="228600" cy="295233"/>
          </a:xfrm>
          <a:prstGeom prst="rect">
            <a:avLst/>
          </a:prstGeom>
        </p:spPr>
      </p:pic>
      <p:pic>
        <p:nvPicPr>
          <p:cNvPr id="63" name="Picture 62" descr="A drawing of a white and brown jelly&#10;&#10;Description automatically generated with medium confidence">
            <a:extLst>
              <a:ext uri="{FF2B5EF4-FFF2-40B4-BE49-F238E27FC236}">
                <a16:creationId xmlns:a16="http://schemas.microsoft.com/office/drawing/2014/main" id="{026FCCAA-9176-2EF0-88B1-FAB6E18AB287}"/>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10554840" y="3997284"/>
            <a:ext cx="228600" cy="295233"/>
          </a:xfrm>
          <a:prstGeom prst="rect">
            <a:avLst/>
          </a:prstGeom>
        </p:spPr>
      </p:pic>
      <p:pic>
        <p:nvPicPr>
          <p:cNvPr id="64" name="Picture 63" descr="A drawing of a white and brown jelly&#10;&#10;Description automatically generated with medium confidence">
            <a:extLst>
              <a:ext uri="{FF2B5EF4-FFF2-40B4-BE49-F238E27FC236}">
                <a16:creationId xmlns:a16="http://schemas.microsoft.com/office/drawing/2014/main" id="{7FD7B1D1-99E6-09A9-0B97-B57B5C342F32}"/>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062643" y="5150764"/>
            <a:ext cx="228600" cy="295233"/>
          </a:xfrm>
          <a:prstGeom prst="rect">
            <a:avLst/>
          </a:prstGeom>
        </p:spPr>
      </p:pic>
      <p:pic>
        <p:nvPicPr>
          <p:cNvPr id="65" name="Picture 64" descr="A drawing of a white and brown jelly&#10;&#10;Description automatically generated with medium confidence">
            <a:extLst>
              <a:ext uri="{FF2B5EF4-FFF2-40B4-BE49-F238E27FC236}">
                <a16:creationId xmlns:a16="http://schemas.microsoft.com/office/drawing/2014/main" id="{B300074F-A73B-ED57-F0B9-A642C9E70555}"/>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852780" y="2486965"/>
            <a:ext cx="228600" cy="295233"/>
          </a:xfrm>
          <a:prstGeom prst="rect">
            <a:avLst/>
          </a:prstGeom>
        </p:spPr>
      </p:pic>
      <p:pic>
        <p:nvPicPr>
          <p:cNvPr id="66" name="Picture 65" descr="A drawing of a white and brown jelly&#10;&#10;Description automatically generated with medium confidence">
            <a:extLst>
              <a:ext uri="{FF2B5EF4-FFF2-40B4-BE49-F238E27FC236}">
                <a16:creationId xmlns:a16="http://schemas.microsoft.com/office/drawing/2014/main" id="{FEAB2570-0145-C883-949F-E03A41C0637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130768" y="1714163"/>
            <a:ext cx="228600" cy="295233"/>
          </a:xfrm>
          <a:prstGeom prst="rect">
            <a:avLst/>
          </a:prstGeom>
        </p:spPr>
      </p:pic>
      <p:pic>
        <p:nvPicPr>
          <p:cNvPr id="69" name="Picture 68" descr="A drawing of a white and brown jelly&#10;&#10;Description automatically generated with medium confidence">
            <a:extLst>
              <a:ext uri="{FF2B5EF4-FFF2-40B4-BE49-F238E27FC236}">
                <a16:creationId xmlns:a16="http://schemas.microsoft.com/office/drawing/2014/main" id="{12A8D4DC-CAE1-E7A9-E224-909711AB01F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636618" y="2915174"/>
            <a:ext cx="228600" cy="295233"/>
          </a:xfrm>
          <a:prstGeom prst="rect">
            <a:avLst/>
          </a:prstGeom>
        </p:spPr>
      </p:pic>
      <p:pic>
        <p:nvPicPr>
          <p:cNvPr id="70" name="Picture 69" descr="A drawing of a white and brown jelly&#10;&#10;Description automatically generated with medium confidence">
            <a:extLst>
              <a:ext uri="{FF2B5EF4-FFF2-40B4-BE49-F238E27FC236}">
                <a16:creationId xmlns:a16="http://schemas.microsoft.com/office/drawing/2014/main" id="{8BFD133D-D9C8-7E68-EA8E-67DF9D25415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079508" y="3738136"/>
            <a:ext cx="228600" cy="295233"/>
          </a:xfrm>
          <a:prstGeom prst="rect">
            <a:avLst/>
          </a:prstGeom>
        </p:spPr>
      </p:pic>
      <p:pic>
        <p:nvPicPr>
          <p:cNvPr id="71" name="Picture 70" descr="A drawing of a white and brown jelly&#10;&#10;Description automatically generated with medium confidence">
            <a:extLst>
              <a:ext uri="{FF2B5EF4-FFF2-40B4-BE49-F238E27FC236}">
                <a16:creationId xmlns:a16="http://schemas.microsoft.com/office/drawing/2014/main" id="{99CB5D46-5D34-B85D-D248-7EF0C9E45CF6}"/>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7855684" y="4575739"/>
            <a:ext cx="228600" cy="295233"/>
          </a:xfrm>
          <a:prstGeom prst="rect">
            <a:avLst/>
          </a:prstGeom>
        </p:spPr>
      </p:pic>
      <p:pic>
        <p:nvPicPr>
          <p:cNvPr id="72" name="Picture 71" descr="A drawing of a white and brown jelly&#10;&#10;Description automatically generated with medium confidence">
            <a:extLst>
              <a:ext uri="{FF2B5EF4-FFF2-40B4-BE49-F238E27FC236}">
                <a16:creationId xmlns:a16="http://schemas.microsoft.com/office/drawing/2014/main" id="{06717383-C626-8C82-7E59-3020F9426FF2}"/>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9069197" y="1928455"/>
            <a:ext cx="228600" cy="295233"/>
          </a:xfrm>
          <a:prstGeom prst="rect">
            <a:avLst/>
          </a:prstGeom>
        </p:spPr>
      </p:pic>
      <p:pic>
        <p:nvPicPr>
          <p:cNvPr id="73" name="Picture 72" descr="A drawing of a white and brown jelly&#10;&#10;Description automatically generated with medium confidence">
            <a:extLst>
              <a:ext uri="{FF2B5EF4-FFF2-40B4-BE49-F238E27FC236}">
                <a16:creationId xmlns:a16="http://schemas.microsoft.com/office/drawing/2014/main" id="{9E34114E-B6FA-C885-9B24-7CBC363C325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6877511" y="5310974"/>
            <a:ext cx="228600" cy="295233"/>
          </a:xfrm>
          <a:prstGeom prst="rect">
            <a:avLst/>
          </a:prstGeom>
        </p:spPr>
      </p:pic>
      <p:pic>
        <p:nvPicPr>
          <p:cNvPr id="74" name="Picture 73" descr="A drawing of a white and brown jelly&#10;&#10;Description automatically generated with medium confidence">
            <a:extLst>
              <a:ext uri="{FF2B5EF4-FFF2-40B4-BE49-F238E27FC236}">
                <a16:creationId xmlns:a16="http://schemas.microsoft.com/office/drawing/2014/main" id="{A322E2D6-019A-5EA2-39C0-87FBF320D841}"/>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203438" y="5521663"/>
            <a:ext cx="228600" cy="295233"/>
          </a:xfrm>
          <a:prstGeom prst="rect">
            <a:avLst/>
          </a:prstGeom>
        </p:spPr>
      </p:pic>
      <p:pic>
        <p:nvPicPr>
          <p:cNvPr id="75" name="Picture 74" descr="A drawing of a white and brown jelly&#10;&#10;Description automatically generated with medium confidence">
            <a:extLst>
              <a:ext uri="{FF2B5EF4-FFF2-40B4-BE49-F238E27FC236}">
                <a16:creationId xmlns:a16="http://schemas.microsoft.com/office/drawing/2014/main" id="{443E8E8D-EAD0-5224-B98B-C439E608A6F5}"/>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77436" y="4228058"/>
            <a:ext cx="228600" cy="295233"/>
          </a:xfrm>
          <a:prstGeom prst="rect">
            <a:avLst/>
          </a:prstGeom>
        </p:spPr>
      </p:pic>
      <p:pic>
        <p:nvPicPr>
          <p:cNvPr id="76" name="Picture 75" descr="A drawing of a white and brown jelly&#10;&#10;Description automatically generated with medium confidence">
            <a:extLst>
              <a:ext uri="{FF2B5EF4-FFF2-40B4-BE49-F238E27FC236}">
                <a16:creationId xmlns:a16="http://schemas.microsoft.com/office/drawing/2014/main" id="{20005BD5-9CF1-7C43-389E-019B0413B0D9}"/>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52777" y="2854537"/>
            <a:ext cx="228600" cy="295233"/>
          </a:xfrm>
          <a:prstGeom prst="rect">
            <a:avLst/>
          </a:prstGeom>
        </p:spPr>
      </p:pic>
      <p:pic>
        <p:nvPicPr>
          <p:cNvPr id="77" name="Picture 76" descr="A drawing of a white and brown jelly&#10;&#10;Description automatically generated with medium confidence">
            <a:extLst>
              <a:ext uri="{FF2B5EF4-FFF2-40B4-BE49-F238E27FC236}">
                <a16:creationId xmlns:a16="http://schemas.microsoft.com/office/drawing/2014/main" id="{CF9C673A-D0C8-405F-8BF3-9EEB21A75E52}"/>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9546817" y="2980495"/>
            <a:ext cx="228600" cy="295233"/>
          </a:xfrm>
          <a:prstGeom prst="rect">
            <a:avLst/>
          </a:prstGeom>
        </p:spPr>
      </p:pic>
      <p:pic>
        <p:nvPicPr>
          <p:cNvPr id="78" name="Picture 77" descr="A drawing of a white and brown jelly&#10;&#10;Description automatically generated with medium confidence">
            <a:extLst>
              <a:ext uri="{FF2B5EF4-FFF2-40B4-BE49-F238E27FC236}">
                <a16:creationId xmlns:a16="http://schemas.microsoft.com/office/drawing/2014/main" id="{79E95757-6A9B-56A5-6D04-42A6D329836F}"/>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212582" y="3669382"/>
            <a:ext cx="228600" cy="295233"/>
          </a:xfrm>
          <a:prstGeom prst="rect">
            <a:avLst/>
          </a:prstGeom>
        </p:spPr>
      </p:pic>
      <p:pic>
        <p:nvPicPr>
          <p:cNvPr id="79" name="Picture 78" descr="A drawing of a white and brown jelly&#10;&#10;Description automatically generated with medium confidence">
            <a:extLst>
              <a:ext uri="{FF2B5EF4-FFF2-40B4-BE49-F238E27FC236}">
                <a16:creationId xmlns:a16="http://schemas.microsoft.com/office/drawing/2014/main" id="{3BD1BD27-3A0B-B4E0-0334-C518F28C285B}"/>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7362075" y="5020195"/>
            <a:ext cx="228600" cy="295233"/>
          </a:xfrm>
          <a:prstGeom prst="rect">
            <a:avLst/>
          </a:prstGeom>
        </p:spPr>
      </p:pic>
      <p:pic>
        <p:nvPicPr>
          <p:cNvPr id="80" name="Picture 79" descr="A drawing of a white and brown jelly&#10;&#10;Description automatically generated with medium confidence">
            <a:extLst>
              <a:ext uri="{FF2B5EF4-FFF2-40B4-BE49-F238E27FC236}">
                <a16:creationId xmlns:a16="http://schemas.microsoft.com/office/drawing/2014/main" id="{16C3716B-AD81-B57A-B151-86C7CE99EE18}"/>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632190" y="4375674"/>
            <a:ext cx="228600" cy="295233"/>
          </a:xfrm>
          <a:prstGeom prst="rect">
            <a:avLst/>
          </a:prstGeom>
        </p:spPr>
      </p:pic>
      <p:pic>
        <p:nvPicPr>
          <p:cNvPr id="81" name="Picture 80" descr="A drawing of a white and brown jelly&#10;&#10;Description automatically generated with medium confidence">
            <a:extLst>
              <a:ext uri="{FF2B5EF4-FFF2-40B4-BE49-F238E27FC236}">
                <a16:creationId xmlns:a16="http://schemas.microsoft.com/office/drawing/2014/main" id="{A6202133-9D1E-D190-2AB4-E94AA36C1C88}"/>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029085" y="3690363"/>
            <a:ext cx="228600" cy="295233"/>
          </a:xfrm>
          <a:prstGeom prst="rect">
            <a:avLst/>
          </a:prstGeom>
        </p:spPr>
      </p:pic>
      <p:pic>
        <p:nvPicPr>
          <p:cNvPr id="83" name="Picture 82" descr="A drawing of a white and brown jelly&#10;&#10;Description automatically generated with medium confidence">
            <a:extLst>
              <a:ext uri="{FF2B5EF4-FFF2-40B4-BE49-F238E27FC236}">
                <a16:creationId xmlns:a16="http://schemas.microsoft.com/office/drawing/2014/main" id="{FAC9C6E7-78CD-44DC-900B-F6C7E19825D4}"/>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703516" y="4141425"/>
            <a:ext cx="228600" cy="295233"/>
          </a:xfrm>
          <a:prstGeom prst="rect">
            <a:avLst/>
          </a:prstGeom>
        </p:spPr>
      </p:pic>
      <p:sp>
        <p:nvSpPr>
          <p:cNvPr id="84" name="TextBox 83">
            <a:extLst>
              <a:ext uri="{FF2B5EF4-FFF2-40B4-BE49-F238E27FC236}">
                <a16:creationId xmlns:a16="http://schemas.microsoft.com/office/drawing/2014/main" id="{2FA37DD2-66B4-CE2F-48E8-A9A93263284A}"/>
              </a:ext>
            </a:extLst>
          </p:cNvPr>
          <p:cNvSpPr txBox="1"/>
          <p:nvPr/>
        </p:nvSpPr>
        <p:spPr>
          <a:xfrm>
            <a:off x="7746965" y="6103649"/>
            <a:ext cx="2590800" cy="304800"/>
          </a:xfrm>
          <a:prstGeom prst="rect">
            <a:avLst/>
          </a:prstGeom>
          <a:solidFill>
            <a:srgbClr val="FFFFFF">
              <a:alpha val="89804"/>
            </a:srgbClr>
          </a:solidFill>
          <a:ln>
            <a:solidFill>
              <a:schemeClr val="tx1"/>
            </a:solidFill>
          </a:ln>
        </p:spPr>
        <p:txBody>
          <a:bodyPr wrap="none" rtlCol="0" anchor="ctr">
            <a:normAutofit fontScale="62500" lnSpcReduction="20000"/>
          </a:bodyPr>
          <a:lstStyle/>
          <a:p>
            <a:pPr algn="ctr"/>
            <a:r>
              <a:rPr lang="en-US" sz="2600" dirty="0">
                <a:solidFill>
                  <a:schemeClr val="tx1"/>
                </a:solidFill>
                <a:latin typeface="Avenir Next LT Pro Light" panose="020B0304020202020204" pitchFamily="34" charset="0"/>
              </a:rPr>
              <a:t>Barnacle Phenotype</a:t>
            </a:r>
          </a:p>
        </p:txBody>
      </p:sp>
    </p:spTree>
    <p:extLst>
      <p:ext uri="{BB962C8B-B14F-4D97-AF65-F5344CB8AC3E}">
        <p14:creationId xmlns:p14="http://schemas.microsoft.com/office/powerpoint/2010/main" val="401114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
                                        <p:tgtEl>
                                          <p:spTgt spid="4"/>
                                        </p:tgtEl>
                                      </p:cBhvr>
                                    </p:animEffect>
                                  </p:childTnLst>
                                </p:cTn>
                              </p:par>
                            </p:childTnLst>
                          </p:cTn>
                        </p:par>
                        <p:par>
                          <p:cTn id="15" fill="hold">
                            <p:stCondLst>
                              <p:cond delay="100"/>
                            </p:stCondLst>
                            <p:childTnLst>
                              <p:par>
                                <p:cTn id="16" presetID="10" presetClass="entr" presetSubtype="0" fill="hold" grpId="0" nodeType="afterEffect">
                                  <p:stCondLst>
                                    <p:cond delay="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
                                        <p:tgtEl>
                                          <p:spTgt spid="19"/>
                                        </p:tgtEl>
                                      </p:cBhvr>
                                    </p:animEffect>
                                  </p:childTnLst>
                                </p:cTn>
                              </p:par>
                            </p:childTnLst>
                          </p:cTn>
                        </p:par>
                        <p:par>
                          <p:cTn id="19" fill="hold">
                            <p:stCondLst>
                              <p:cond delay="200"/>
                            </p:stCondLst>
                            <p:childTnLst>
                              <p:par>
                                <p:cTn id="20" presetID="10" presetClass="entr" presetSubtype="0" fill="hold" grpId="0" nodeType="afterEffect">
                                  <p:stCondLst>
                                    <p:cond delay="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
                                        <p:tgtEl>
                                          <p:spTgt spid="14"/>
                                        </p:tgtEl>
                                      </p:cBhvr>
                                    </p:animEffect>
                                  </p:childTnLst>
                                </p:cTn>
                              </p:par>
                            </p:childTnLst>
                          </p:cTn>
                        </p:par>
                        <p:par>
                          <p:cTn id="23" fill="hold">
                            <p:stCondLst>
                              <p:cond delay="300"/>
                            </p:stCondLst>
                            <p:childTnLst>
                              <p:par>
                                <p:cTn id="24" presetID="10" presetClass="entr" presetSubtype="0" fill="hold" grpId="0" nodeType="afterEffect">
                                  <p:stCondLst>
                                    <p:cond delay="5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
                                        <p:tgtEl>
                                          <p:spTgt spid="20"/>
                                        </p:tgtEl>
                                      </p:cBhvr>
                                    </p:animEffect>
                                  </p:childTnLst>
                                </p:cTn>
                              </p:par>
                            </p:childTnLst>
                          </p:cTn>
                        </p:par>
                        <p:par>
                          <p:cTn id="27" fill="hold">
                            <p:stCondLst>
                              <p:cond delay="400"/>
                            </p:stCondLst>
                            <p:childTnLst>
                              <p:par>
                                <p:cTn id="28" presetID="10" presetClass="entr" presetSubtype="0" fill="hold" grpId="0" nodeType="afterEffect">
                                  <p:stCondLst>
                                    <p:cond delay="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
                                        <p:tgtEl>
                                          <p:spTgt spid="13"/>
                                        </p:tgtEl>
                                      </p:cBhvr>
                                    </p:animEffect>
                                  </p:childTnLst>
                                </p:cTn>
                              </p:par>
                            </p:childTnLst>
                          </p:cTn>
                        </p:par>
                        <p:par>
                          <p:cTn id="31" fill="hold">
                            <p:stCondLst>
                              <p:cond delay="500"/>
                            </p:stCondLst>
                            <p:childTnLst>
                              <p:par>
                                <p:cTn id="32" presetID="10" presetClass="entr" presetSubtype="0" fill="hold" grpId="0" nodeType="afterEffect">
                                  <p:stCondLst>
                                    <p:cond delay="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
                                        <p:tgtEl>
                                          <p:spTgt spid="23"/>
                                        </p:tgtEl>
                                      </p:cBhvr>
                                    </p:animEffect>
                                  </p:childTnLst>
                                </p:cTn>
                              </p:par>
                            </p:childTnLst>
                          </p:cTn>
                        </p:par>
                        <p:par>
                          <p:cTn id="35" fill="hold">
                            <p:stCondLst>
                              <p:cond delay="600"/>
                            </p:stCondLst>
                            <p:childTnLst>
                              <p:par>
                                <p:cTn id="36" presetID="10" presetClass="entr" presetSubtype="0" fill="hold" grpId="0" nodeType="afterEffect">
                                  <p:stCondLst>
                                    <p:cond delay="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
                                        <p:tgtEl>
                                          <p:spTgt spid="27"/>
                                        </p:tgtEl>
                                      </p:cBhvr>
                                    </p:animEffect>
                                  </p:childTnLst>
                                </p:cTn>
                              </p:par>
                            </p:childTnLst>
                          </p:cTn>
                        </p:par>
                        <p:par>
                          <p:cTn id="39" fill="hold">
                            <p:stCondLst>
                              <p:cond delay="700"/>
                            </p:stCondLst>
                            <p:childTnLst>
                              <p:par>
                                <p:cTn id="40" presetID="10" presetClass="entr" presetSubtype="0" fill="hold" grpId="0" nodeType="afterEffect">
                                  <p:stCondLst>
                                    <p:cond delay="5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
                                        <p:tgtEl>
                                          <p:spTgt spid="26"/>
                                        </p:tgtEl>
                                      </p:cBhvr>
                                    </p:animEffect>
                                  </p:childTnLst>
                                </p:cTn>
                              </p:par>
                            </p:childTnLst>
                          </p:cTn>
                        </p:par>
                        <p:par>
                          <p:cTn id="43" fill="hold">
                            <p:stCondLst>
                              <p:cond delay="800"/>
                            </p:stCondLst>
                            <p:childTnLst>
                              <p:par>
                                <p:cTn id="44" presetID="10" presetClass="entr" presetSubtype="0" fill="hold" grpId="0" nodeType="afterEffect">
                                  <p:stCondLst>
                                    <p:cond delay="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
                                        <p:tgtEl>
                                          <p:spTgt spid="10"/>
                                        </p:tgtEl>
                                      </p:cBhvr>
                                    </p:animEffect>
                                  </p:childTnLst>
                                </p:cTn>
                              </p:par>
                            </p:childTnLst>
                          </p:cTn>
                        </p:par>
                        <p:par>
                          <p:cTn id="47" fill="hold">
                            <p:stCondLst>
                              <p:cond delay="900"/>
                            </p:stCondLst>
                            <p:childTnLst>
                              <p:par>
                                <p:cTn id="48" presetID="10" presetClass="entr" presetSubtype="0" fill="hold" grpId="0" nodeType="afterEffect">
                                  <p:stCondLst>
                                    <p:cond delay="5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
                                        <p:tgtEl>
                                          <p:spTgt spid="8"/>
                                        </p:tgtEl>
                                      </p:cBhvr>
                                    </p:animEffect>
                                  </p:childTnLst>
                                </p:cTn>
                              </p:par>
                            </p:childTnLst>
                          </p:cTn>
                        </p:par>
                        <p:par>
                          <p:cTn id="51" fill="hold">
                            <p:stCondLst>
                              <p:cond delay="1000"/>
                            </p:stCondLst>
                            <p:childTnLst>
                              <p:par>
                                <p:cTn id="52" presetID="10" presetClass="entr" presetSubtype="0" fill="hold" grpId="0" nodeType="afterEffect">
                                  <p:stCondLst>
                                    <p:cond delay="5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
                                        <p:tgtEl>
                                          <p:spTgt spid="11"/>
                                        </p:tgtEl>
                                      </p:cBhvr>
                                    </p:animEffect>
                                  </p:childTnLst>
                                </p:cTn>
                              </p:par>
                            </p:childTnLst>
                          </p:cTn>
                        </p:par>
                        <p:par>
                          <p:cTn id="55" fill="hold">
                            <p:stCondLst>
                              <p:cond delay="1100"/>
                            </p:stCondLst>
                            <p:childTnLst>
                              <p:par>
                                <p:cTn id="56" presetID="10" presetClass="entr" presetSubtype="0" fill="hold" grpId="0" nodeType="afterEffect">
                                  <p:stCondLst>
                                    <p:cond delay="5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
                                        <p:tgtEl>
                                          <p:spTgt spid="21"/>
                                        </p:tgtEl>
                                      </p:cBhvr>
                                    </p:animEffect>
                                  </p:childTnLst>
                                </p:cTn>
                              </p:par>
                            </p:childTnLst>
                          </p:cTn>
                        </p:par>
                        <p:par>
                          <p:cTn id="59" fill="hold">
                            <p:stCondLst>
                              <p:cond delay="1200"/>
                            </p:stCondLst>
                            <p:childTnLst>
                              <p:par>
                                <p:cTn id="60" presetID="10" presetClass="entr" presetSubtype="0" fill="hold" grpId="0" nodeType="afterEffect">
                                  <p:stCondLst>
                                    <p:cond delay="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
                                        <p:tgtEl>
                                          <p:spTgt spid="25"/>
                                        </p:tgtEl>
                                      </p:cBhvr>
                                    </p:animEffect>
                                  </p:childTnLst>
                                </p:cTn>
                              </p:par>
                            </p:childTnLst>
                          </p:cTn>
                        </p:par>
                        <p:par>
                          <p:cTn id="63" fill="hold">
                            <p:stCondLst>
                              <p:cond delay="1300"/>
                            </p:stCondLst>
                            <p:childTnLst>
                              <p:par>
                                <p:cTn id="64" presetID="10" presetClass="entr" presetSubtype="0" fill="hold" grpId="0" nodeType="afterEffect">
                                  <p:stCondLst>
                                    <p:cond delay="5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
                                        <p:tgtEl>
                                          <p:spTgt spid="18"/>
                                        </p:tgtEl>
                                      </p:cBhvr>
                                    </p:animEffect>
                                  </p:childTnLst>
                                </p:cTn>
                              </p:par>
                            </p:childTnLst>
                          </p:cTn>
                        </p:par>
                        <p:par>
                          <p:cTn id="67" fill="hold">
                            <p:stCondLst>
                              <p:cond delay="1400"/>
                            </p:stCondLst>
                            <p:childTnLst>
                              <p:par>
                                <p:cTn id="68" presetID="10" presetClass="entr" presetSubtype="0" fill="hold" grpId="0" nodeType="afterEffect">
                                  <p:stCondLst>
                                    <p:cond delay="5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
                                        <p:tgtEl>
                                          <p:spTgt spid="12"/>
                                        </p:tgtEl>
                                      </p:cBhvr>
                                    </p:animEffect>
                                  </p:childTnLst>
                                </p:cTn>
                              </p:par>
                            </p:childTnLst>
                          </p:cTn>
                        </p:par>
                        <p:par>
                          <p:cTn id="71" fill="hold">
                            <p:stCondLst>
                              <p:cond delay="1500"/>
                            </p:stCondLst>
                            <p:childTnLst>
                              <p:par>
                                <p:cTn id="72" presetID="10" presetClass="entr" presetSubtype="0" fill="hold" grpId="0" nodeType="afterEffect">
                                  <p:stCondLst>
                                    <p:cond delay="5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
                                        <p:tgtEl>
                                          <p:spTgt spid="9"/>
                                        </p:tgtEl>
                                      </p:cBhvr>
                                    </p:animEffect>
                                  </p:childTnLst>
                                </p:cTn>
                              </p:par>
                            </p:childTnLst>
                          </p:cTn>
                        </p:par>
                        <p:par>
                          <p:cTn id="75" fill="hold">
                            <p:stCondLst>
                              <p:cond delay="1600"/>
                            </p:stCondLst>
                            <p:childTnLst>
                              <p:par>
                                <p:cTn id="76" presetID="10" presetClass="entr" presetSubtype="0" fill="hold" grpId="0" nodeType="afterEffect">
                                  <p:stCondLst>
                                    <p:cond delay="5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
                                        <p:tgtEl>
                                          <p:spTgt spid="6"/>
                                        </p:tgtEl>
                                      </p:cBhvr>
                                    </p:animEffect>
                                  </p:childTnLst>
                                </p:cTn>
                              </p:par>
                            </p:childTnLst>
                          </p:cTn>
                        </p:par>
                        <p:par>
                          <p:cTn id="79" fill="hold">
                            <p:stCondLst>
                              <p:cond delay="1700"/>
                            </p:stCondLst>
                            <p:childTnLst>
                              <p:par>
                                <p:cTn id="80" presetID="10" presetClass="entr" presetSubtype="0" fill="hold" grpId="0" nodeType="afterEffect">
                                  <p:stCondLst>
                                    <p:cond delay="5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
                                        <p:tgtEl>
                                          <p:spTgt spid="7"/>
                                        </p:tgtEl>
                                      </p:cBhvr>
                                    </p:animEffect>
                                  </p:childTnLst>
                                </p:cTn>
                              </p:par>
                            </p:childTnLst>
                          </p:cTn>
                        </p:par>
                        <p:par>
                          <p:cTn id="83" fill="hold">
                            <p:stCondLst>
                              <p:cond delay="1800"/>
                            </p:stCondLst>
                            <p:childTnLst>
                              <p:par>
                                <p:cTn id="84" presetID="10" presetClass="entr" presetSubtype="0" fill="hold" grpId="0" nodeType="afterEffect">
                                  <p:stCondLst>
                                    <p:cond delay="5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
                                        <p:tgtEl>
                                          <p:spTgt spid="22"/>
                                        </p:tgtEl>
                                      </p:cBhvr>
                                    </p:animEffect>
                                  </p:childTnLst>
                                </p:cTn>
                              </p:par>
                            </p:childTnLst>
                          </p:cTn>
                        </p:par>
                        <p:par>
                          <p:cTn id="87" fill="hold">
                            <p:stCondLst>
                              <p:cond delay="1900"/>
                            </p:stCondLst>
                            <p:childTnLst>
                              <p:par>
                                <p:cTn id="88" presetID="10" presetClass="entr" presetSubtype="0" fill="hold" grpId="0" nodeType="afterEffect">
                                  <p:stCondLst>
                                    <p:cond delay="5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
                                        <p:tgtEl>
                                          <p:spTgt spid="24"/>
                                        </p:tgtEl>
                                      </p:cBhvr>
                                    </p:animEffect>
                                  </p:childTnLst>
                                </p:cTn>
                              </p:par>
                            </p:childTnLst>
                          </p:cTn>
                        </p:par>
                        <p:par>
                          <p:cTn id="91" fill="hold">
                            <p:stCondLst>
                              <p:cond delay="2000"/>
                            </p:stCondLst>
                            <p:childTnLst>
                              <p:par>
                                <p:cTn id="92" presetID="10" presetClass="entr" presetSubtype="0" fill="hold" grpId="0" nodeType="afterEffect">
                                  <p:stCondLst>
                                    <p:cond delay="5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
                                        <p:tgtEl>
                                          <p:spTgt spid="17"/>
                                        </p:tgtEl>
                                      </p:cBhvr>
                                    </p:animEffect>
                                  </p:childTnLst>
                                </p:cTn>
                              </p:par>
                            </p:childTnLst>
                          </p:cTn>
                        </p:par>
                        <p:par>
                          <p:cTn id="95" fill="hold">
                            <p:stCondLst>
                              <p:cond delay="2100"/>
                            </p:stCondLst>
                            <p:childTnLst>
                              <p:par>
                                <p:cTn id="96" presetID="10" presetClass="entr" presetSubtype="0" fill="hold" grpId="0" nodeType="afterEffect">
                                  <p:stCondLst>
                                    <p:cond delay="5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
                                        <p:tgtEl>
                                          <p:spTgt spid="28"/>
                                        </p:tgtEl>
                                      </p:cBhvr>
                                    </p:animEffect>
                                  </p:childTnLst>
                                </p:cTn>
                              </p:par>
                            </p:childTnLst>
                          </p:cTn>
                        </p:par>
                        <p:par>
                          <p:cTn id="99" fill="hold">
                            <p:stCondLst>
                              <p:cond delay="2200"/>
                            </p:stCondLst>
                            <p:childTnLst>
                              <p:par>
                                <p:cTn id="100" presetID="10" presetClass="entr" presetSubtype="0" fill="hold" grpId="0" nodeType="afterEffect">
                                  <p:stCondLst>
                                    <p:cond delay="5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
                                        <p:tgtEl>
                                          <p:spTgt spid="29"/>
                                        </p:tgtEl>
                                      </p:cBhvr>
                                    </p:animEffect>
                                  </p:childTnLst>
                                </p:cTn>
                              </p:par>
                            </p:childTnLst>
                          </p:cTn>
                        </p:par>
                        <p:par>
                          <p:cTn id="103" fill="hold">
                            <p:stCondLst>
                              <p:cond delay="2300"/>
                            </p:stCondLst>
                            <p:childTnLst>
                              <p:par>
                                <p:cTn id="104" presetID="10" presetClass="entr" presetSubtype="0" fill="hold" grpId="0" nodeType="afterEffect">
                                  <p:stCondLst>
                                    <p:cond delay="5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
                                        <p:tgtEl>
                                          <p:spTgt spid="31"/>
                                        </p:tgtEl>
                                      </p:cBhvr>
                                    </p:animEffect>
                                  </p:childTnLst>
                                </p:cTn>
                              </p:par>
                            </p:childTnLst>
                          </p:cTn>
                        </p:par>
                        <p:par>
                          <p:cTn id="107" fill="hold">
                            <p:stCondLst>
                              <p:cond delay="2400"/>
                            </p:stCondLst>
                            <p:childTnLst>
                              <p:par>
                                <p:cTn id="108" presetID="10" presetClass="entr" presetSubtype="0" fill="hold" grpId="0" nodeType="afterEffect">
                                  <p:stCondLst>
                                    <p:cond delay="5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50"/>
                                        <p:tgtEl>
                                          <p:spTgt spid="33"/>
                                        </p:tgtEl>
                                      </p:cBhvr>
                                    </p:animEffect>
                                  </p:childTnLst>
                                </p:cTn>
                              </p:par>
                            </p:childTnLst>
                          </p:cTn>
                        </p:par>
                        <p:par>
                          <p:cTn id="111" fill="hold">
                            <p:stCondLst>
                              <p:cond delay="2500"/>
                            </p:stCondLst>
                            <p:childTnLst>
                              <p:par>
                                <p:cTn id="112" presetID="10" presetClass="entr" presetSubtype="0" fill="hold" grpId="0" nodeType="afterEffect">
                                  <p:stCondLst>
                                    <p:cond delay="5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
                                        <p:tgtEl>
                                          <p:spTgt spid="34"/>
                                        </p:tgtEl>
                                      </p:cBhvr>
                                    </p:animEffect>
                                  </p:childTnLst>
                                </p:cTn>
                              </p:par>
                            </p:childTnLst>
                          </p:cTn>
                        </p:par>
                        <p:par>
                          <p:cTn id="115" fill="hold">
                            <p:stCondLst>
                              <p:cond delay="2600"/>
                            </p:stCondLst>
                            <p:childTnLst>
                              <p:par>
                                <p:cTn id="116" presetID="10" presetClass="entr" presetSubtype="0" fill="hold" grpId="0" nodeType="afterEffect">
                                  <p:stCondLst>
                                    <p:cond delay="5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
                                        <p:tgtEl>
                                          <p:spTgt spid="35"/>
                                        </p:tgtEl>
                                      </p:cBhvr>
                                    </p:animEffect>
                                  </p:childTnLst>
                                </p:cTn>
                              </p:par>
                            </p:childTnLst>
                          </p:cTn>
                        </p:par>
                        <p:par>
                          <p:cTn id="119" fill="hold">
                            <p:stCondLst>
                              <p:cond delay="2700"/>
                            </p:stCondLst>
                            <p:childTnLst>
                              <p:par>
                                <p:cTn id="120" presetID="10" presetClass="entr" presetSubtype="0" fill="hold" grpId="0" nodeType="afterEffect">
                                  <p:stCondLst>
                                    <p:cond delay="5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50"/>
                                        <p:tgtEl>
                                          <p:spTgt spid="36"/>
                                        </p:tgtEl>
                                      </p:cBhvr>
                                    </p:animEffect>
                                  </p:childTnLst>
                                </p:cTn>
                              </p:par>
                            </p:childTnLst>
                          </p:cTn>
                        </p:par>
                        <p:par>
                          <p:cTn id="123" fill="hold">
                            <p:stCondLst>
                              <p:cond delay="2800"/>
                            </p:stCondLst>
                            <p:childTnLst>
                              <p:par>
                                <p:cTn id="124" presetID="10" presetClass="entr" presetSubtype="0" fill="hold" grpId="0" nodeType="afterEffect">
                                  <p:stCondLst>
                                    <p:cond delay="5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
                                        <p:tgtEl>
                                          <p:spTgt spid="37"/>
                                        </p:tgtEl>
                                      </p:cBhvr>
                                    </p:animEffect>
                                  </p:childTnLst>
                                </p:cTn>
                              </p:par>
                            </p:childTnLst>
                          </p:cTn>
                        </p:par>
                        <p:par>
                          <p:cTn id="127" fill="hold">
                            <p:stCondLst>
                              <p:cond delay="2900"/>
                            </p:stCondLst>
                            <p:childTnLst>
                              <p:par>
                                <p:cTn id="128" presetID="10" presetClass="entr" presetSubtype="0" fill="hold" grpId="0" nodeType="afterEffect">
                                  <p:stCondLst>
                                    <p:cond delay="50"/>
                                  </p:stCondLst>
                                  <p:childTnLst>
                                    <p:set>
                                      <p:cBhvr>
                                        <p:cTn id="129" dur="1" fill="hold">
                                          <p:stCondLst>
                                            <p:cond delay="0"/>
                                          </p:stCondLst>
                                        </p:cTn>
                                        <p:tgtEl>
                                          <p:spTgt spid="38"/>
                                        </p:tgtEl>
                                        <p:attrNameLst>
                                          <p:attrName>style.visibility</p:attrName>
                                        </p:attrNameLst>
                                      </p:cBhvr>
                                      <p:to>
                                        <p:strVal val="visible"/>
                                      </p:to>
                                    </p:set>
                                    <p:animEffect transition="in" filter="fade">
                                      <p:cBhvr>
                                        <p:cTn id="130" dur="50"/>
                                        <p:tgtEl>
                                          <p:spTgt spid="38"/>
                                        </p:tgtEl>
                                      </p:cBhvr>
                                    </p:animEffect>
                                  </p:childTnLst>
                                </p:cTn>
                              </p:par>
                            </p:childTnLst>
                          </p:cTn>
                        </p:par>
                        <p:par>
                          <p:cTn id="131" fill="hold">
                            <p:stCondLst>
                              <p:cond delay="3000"/>
                            </p:stCondLst>
                            <p:childTnLst>
                              <p:par>
                                <p:cTn id="132" presetID="10" presetClass="entr" presetSubtype="0" fill="hold" grpId="0" nodeType="afterEffect">
                                  <p:stCondLst>
                                    <p:cond delay="50"/>
                                  </p:stCondLst>
                                  <p:childTnLst>
                                    <p:set>
                                      <p:cBhvr>
                                        <p:cTn id="133" dur="1" fill="hold">
                                          <p:stCondLst>
                                            <p:cond delay="0"/>
                                          </p:stCondLst>
                                        </p:cTn>
                                        <p:tgtEl>
                                          <p:spTgt spid="39"/>
                                        </p:tgtEl>
                                        <p:attrNameLst>
                                          <p:attrName>style.visibility</p:attrName>
                                        </p:attrNameLst>
                                      </p:cBhvr>
                                      <p:to>
                                        <p:strVal val="visible"/>
                                      </p:to>
                                    </p:set>
                                    <p:animEffect transition="in" filter="fade">
                                      <p:cBhvr>
                                        <p:cTn id="134" dur="50"/>
                                        <p:tgtEl>
                                          <p:spTgt spid="39"/>
                                        </p:tgtEl>
                                      </p:cBhvr>
                                    </p:animEffect>
                                  </p:childTnLst>
                                </p:cTn>
                              </p:par>
                            </p:childTnLst>
                          </p:cTn>
                        </p:par>
                        <p:par>
                          <p:cTn id="135" fill="hold">
                            <p:stCondLst>
                              <p:cond delay="3100"/>
                            </p:stCondLst>
                            <p:childTnLst>
                              <p:par>
                                <p:cTn id="136" presetID="10" presetClass="entr" presetSubtype="0" fill="hold" grpId="0" nodeType="afterEffect">
                                  <p:stCondLst>
                                    <p:cond delay="5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
                                        <p:tgtEl>
                                          <p:spTgt spid="40"/>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0">
                                            <p:txEl>
                                              <p:pRg st="2" end="2"/>
                                            </p:txEl>
                                          </p:spTgt>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1"/>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7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6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66"/>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5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8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61"/>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59"/>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5"/>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7"/>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5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76"/>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6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55"/>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44"/>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45"/>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46"/>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4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50"/>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51"/>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52"/>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58"/>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70"/>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75"/>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81"/>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8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17" grpId="0" animBg="1"/>
      <p:bldP spid="28" grpId="0" animBg="1"/>
      <p:bldP spid="29" grpId="0" animBg="1"/>
      <p:bldP spid="31" grpId="0" animBg="1"/>
      <p:bldP spid="33" grpId="0" animBg="1"/>
      <p:bldP spid="34" grpId="0" animBg="1"/>
      <p:bldP spid="35" grpId="0" animBg="1"/>
      <p:bldP spid="36" grpId="0" animBg="1"/>
      <p:bldP spid="37" grpId="0" animBg="1"/>
      <p:bldP spid="38" grpId="0" animBg="1"/>
      <p:bldP spid="39" grpId="0" animBg="1"/>
      <p:bldP spid="40" grpId="0" animBg="1"/>
      <p:bldP spid="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A143383-44A4-515F-6399-722E464ED546}"/>
              </a:ext>
            </a:extLst>
          </p:cNvPr>
          <p:cNvSpPr txBox="1"/>
          <p:nvPr/>
        </p:nvSpPr>
        <p:spPr>
          <a:xfrm>
            <a:off x="368300" y="1700450"/>
            <a:ext cx="4693229" cy="4314001"/>
          </a:xfrm>
          <a:prstGeom prst="rect">
            <a:avLst/>
          </a:prstGeom>
          <a:noFill/>
        </p:spPr>
        <p:txBody>
          <a:bodyPr wrap="square">
            <a:spAutoFit/>
          </a:bodyPr>
          <a:lstStyle/>
          <a:p>
            <a:pPr marL="171450" lvl="0" indent="-171450">
              <a:lnSpc>
                <a:spcPct val="114000"/>
              </a:lnSpc>
              <a:spcAft>
                <a:spcPts val="1200"/>
              </a:spcAft>
              <a:buFontTx/>
              <a:buChar char="-"/>
              <a:defRPr/>
            </a:pPr>
            <a:r>
              <a:rPr lang="en-US" sz="2400" dirty="0">
                <a:solidFill>
                  <a:prstClr val="black"/>
                </a:solidFill>
                <a:latin typeface="Avenir Next LT Pro Light" panose="020B0304020202020204" pitchFamily="34" charset="0"/>
              </a:rPr>
              <a:t>We allow the modeled population to </a:t>
            </a:r>
            <a:r>
              <a:rPr lang="en-US" sz="2400" b="1" dirty="0">
                <a:solidFill>
                  <a:prstClr val="black"/>
                </a:solidFill>
                <a:latin typeface="Avenir Next LT Pro Light" panose="020B0304020202020204" pitchFamily="34" charset="0"/>
              </a:rPr>
              <a:t>evolve</a:t>
            </a:r>
            <a:r>
              <a:rPr lang="en-US" sz="2400" dirty="0">
                <a:solidFill>
                  <a:prstClr val="black"/>
                </a:solidFill>
                <a:latin typeface="Avenir Next LT Pro Light" panose="020B0304020202020204" pitchFamily="34" charset="0"/>
              </a:rPr>
              <a:t>!</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t>
            </a:r>
            <a:r>
              <a:rPr lang="en-US" sz="2400" b="1" dirty="0">
                <a:solidFill>
                  <a:prstClr val="black"/>
                </a:solidFill>
                <a:latin typeface="Avenir Next LT Pro Light" panose="020B0304020202020204" pitchFamily="34" charset="0"/>
              </a:rPr>
              <a:t>simulate mutations</a:t>
            </a:r>
            <a:r>
              <a:rPr lang="en-US" sz="2400" dirty="0">
                <a:solidFill>
                  <a:prstClr val="black"/>
                </a:solidFill>
                <a:latin typeface="Avenir Next LT Pro Light" panose="020B0304020202020204" pitchFamily="34" charset="0"/>
              </a:rPr>
              <a:t> at a constant rate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These mutations produce a </a:t>
            </a:r>
            <a:r>
              <a:rPr lang="en-US" sz="2400" b="1" dirty="0">
                <a:solidFill>
                  <a:prstClr val="black"/>
                </a:solidFill>
                <a:latin typeface="Avenir Next LT Pro Light" panose="020B0304020202020204" pitchFamily="34" charset="0"/>
              </a:rPr>
              <a:t>phenotype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b="1" dirty="0">
                <a:solidFill>
                  <a:prstClr val="black"/>
                </a:solidFill>
                <a:latin typeface="Avenir Next LT Pro Light" panose="020B0304020202020204" pitchFamily="34" charset="0"/>
              </a:rPr>
              <a:t>Individuals are selected for </a:t>
            </a:r>
            <a:r>
              <a:rPr lang="en-US" sz="2400" dirty="0">
                <a:solidFill>
                  <a:prstClr val="black"/>
                </a:solidFill>
                <a:latin typeface="Avenir Next LT Pro Light" panose="020B0304020202020204" pitchFamily="34" charset="0"/>
              </a:rPr>
              <a:t>when their phenotype matches their environment</a:t>
            </a:r>
          </a:p>
        </p:txBody>
      </p:sp>
      <p:grpSp>
        <p:nvGrpSpPr>
          <p:cNvPr id="16" name="Group 15">
            <a:extLst>
              <a:ext uri="{FF2B5EF4-FFF2-40B4-BE49-F238E27FC236}">
                <a16:creationId xmlns:a16="http://schemas.microsoft.com/office/drawing/2014/main" id="{C8563F43-3577-AB8D-5D2B-D4D9C9442994}"/>
              </a:ext>
            </a:extLst>
          </p:cNvPr>
          <p:cNvGrpSpPr/>
          <p:nvPr/>
        </p:nvGrpSpPr>
        <p:grpSpPr>
          <a:xfrm>
            <a:off x="6314694" y="1610530"/>
            <a:ext cx="5509006" cy="5068742"/>
            <a:chOff x="5927344" y="1581541"/>
            <a:chExt cx="5486400" cy="5486400"/>
          </a:xfrm>
        </p:grpSpPr>
        <p:pic>
          <p:nvPicPr>
            <p:cNvPr id="3" name="Picture 2">
              <a:extLst>
                <a:ext uri="{FF2B5EF4-FFF2-40B4-BE49-F238E27FC236}">
                  <a16:creationId xmlns:a16="http://schemas.microsoft.com/office/drawing/2014/main" id="{411F676B-914D-8B53-494A-2C812CE4DE1A}"/>
                </a:ext>
              </a:extLst>
            </p:cNvPr>
            <p:cNvPicPr>
              <a:picLocks noChangeAspect="1"/>
            </p:cNvPicPr>
            <p:nvPr/>
          </p:nvPicPr>
          <p:blipFill>
            <a:blip r:embed="rId3"/>
            <a:stretch>
              <a:fillRect/>
            </a:stretch>
          </p:blipFill>
          <p:spPr>
            <a:xfrm>
              <a:off x="5927344" y="1581541"/>
              <a:ext cx="5486400" cy="5486400"/>
            </a:xfrm>
            <a:prstGeom prst="rect">
              <a:avLst/>
            </a:prstGeom>
          </p:spPr>
        </p:pic>
        <p:pic>
          <p:nvPicPr>
            <p:cNvPr id="15" name="Picture 14" descr="A close-up of a colorful background&#10;&#10;Description automatically generated">
              <a:extLst>
                <a:ext uri="{FF2B5EF4-FFF2-40B4-BE49-F238E27FC236}">
                  <a16:creationId xmlns:a16="http://schemas.microsoft.com/office/drawing/2014/main" id="{B402B914-2341-9BE1-9FE1-572EB48E74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98894" y="6118372"/>
              <a:ext cx="3543300" cy="285750"/>
            </a:xfrm>
            <a:prstGeom prst="rect">
              <a:avLst/>
            </a:prstGeom>
            <a:ln>
              <a:noFill/>
            </a:ln>
          </p:spPr>
        </p:pic>
      </p:grpSp>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Simulating</a:t>
            </a:r>
            <a:r>
              <a:rPr kumimoji="0" lang="en-US" sz="4000" b="0" i="0" u="none" strike="noStrike" kern="1200" cap="none" spc="30" normalizeH="0" noProof="0" dirty="0">
                <a:ln>
                  <a:noFill/>
                </a:ln>
                <a:solidFill>
                  <a:schemeClr val="tx1"/>
                </a:solidFill>
                <a:effectLst/>
                <a:uLnTx/>
                <a:uFillTx/>
                <a:latin typeface="Century Gothic"/>
                <a:ea typeface="+mj-ea"/>
                <a:cs typeface="+mj-cs"/>
              </a:rPr>
              <a:t> local adaptation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sp>
        <p:nvSpPr>
          <p:cNvPr id="2" name="Rectangle 1">
            <a:extLst>
              <a:ext uri="{FF2B5EF4-FFF2-40B4-BE49-F238E27FC236}">
                <a16:creationId xmlns:a16="http://schemas.microsoft.com/office/drawing/2014/main" id="{EC3744EE-69F7-BA4D-0F01-536D4212172A}"/>
              </a:ext>
            </a:extLst>
          </p:cNvPr>
          <p:cNvSpPr>
            <a:spLocks/>
          </p:cNvSpPr>
          <p:nvPr/>
        </p:nvSpPr>
        <p:spPr>
          <a:xfrm>
            <a:off x="368300" y="1188720"/>
            <a:ext cx="114300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D1826-51DA-ADA1-179E-5BC1A75F7C00}"/>
              </a:ext>
            </a:extLst>
          </p:cNvPr>
          <p:cNvSpPr>
            <a:spLocks/>
          </p:cNvSpPr>
          <p:nvPr/>
        </p:nvSpPr>
        <p:spPr>
          <a:xfrm>
            <a:off x="11612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ectangle 5">
            <a:extLst>
              <a:ext uri="{FF2B5EF4-FFF2-40B4-BE49-F238E27FC236}">
                <a16:creationId xmlns:a16="http://schemas.microsoft.com/office/drawing/2014/main" id="{653E9492-0C6A-FBBE-AA58-A8D6FE334875}"/>
              </a:ext>
            </a:extLst>
          </p:cNvPr>
          <p:cNvSpPr>
            <a:spLocks/>
          </p:cNvSpPr>
          <p:nvPr/>
        </p:nvSpPr>
        <p:spPr>
          <a:xfrm>
            <a:off x="24884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 name="Rectangle 6">
            <a:extLst>
              <a:ext uri="{FF2B5EF4-FFF2-40B4-BE49-F238E27FC236}">
                <a16:creationId xmlns:a16="http://schemas.microsoft.com/office/drawing/2014/main" id="{0732DA40-3E30-7658-EC7B-4D85E149D174}"/>
              </a:ext>
            </a:extLst>
          </p:cNvPr>
          <p:cNvSpPr>
            <a:spLocks/>
          </p:cNvSpPr>
          <p:nvPr/>
        </p:nvSpPr>
        <p:spPr>
          <a:xfrm>
            <a:off x="49204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 name="Rectangle 7">
            <a:extLst>
              <a:ext uri="{FF2B5EF4-FFF2-40B4-BE49-F238E27FC236}">
                <a16:creationId xmlns:a16="http://schemas.microsoft.com/office/drawing/2014/main" id="{ECA0B790-B0C1-6060-C2F3-DA034E05B2FC}"/>
              </a:ext>
            </a:extLst>
          </p:cNvPr>
          <p:cNvSpPr>
            <a:spLocks/>
          </p:cNvSpPr>
          <p:nvPr/>
        </p:nvSpPr>
        <p:spPr>
          <a:xfrm>
            <a:off x="590448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9" name="Rectangle 8">
            <a:extLst>
              <a:ext uri="{FF2B5EF4-FFF2-40B4-BE49-F238E27FC236}">
                <a16:creationId xmlns:a16="http://schemas.microsoft.com/office/drawing/2014/main" id="{71E52E17-8E1B-7FF9-0EB3-9805FF7BCF90}"/>
              </a:ext>
            </a:extLst>
          </p:cNvPr>
          <p:cNvSpPr>
            <a:spLocks/>
          </p:cNvSpPr>
          <p:nvPr/>
        </p:nvSpPr>
        <p:spPr>
          <a:xfrm>
            <a:off x="66603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0" name="Rectangle 9">
            <a:extLst>
              <a:ext uri="{FF2B5EF4-FFF2-40B4-BE49-F238E27FC236}">
                <a16:creationId xmlns:a16="http://schemas.microsoft.com/office/drawing/2014/main" id="{D284FE4C-D50F-EB26-E66F-398FC3CEF6CC}"/>
              </a:ext>
            </a:extLst>
          </p:cNvPr>
          <p:cNvSpPr>
            <a:spLocks/>
          </p:cNvSpPr>
          <p:nvPr/>
        </p:nvSpPr>
        <p:spPr>
          <a:xfrm>
            <a:off x="730681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6E83FD34-099B-6AFB-5976-9E4EE10CE1AB}"/>
              </a:ext>
            </a:extLst>
          </p:cNvPr>
          <p:cNvSpPr>
            <a:spLocks/>
          </p:cNvSpPr>
          <p:nvPr/>
        </p:nvSpPr>
        <p:spPr>
          <a:xfrm>
            <a:off x="84320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1E2A4689-D9CF-EE74-8DB8-FBAB059B162E}"/>
              </a:ext>
            </a:extLst>
          </p:cNvPr>
          <p:cNvSpPr>
            <a:spLocks/>
          </p:cNvSpPr>
          <p:nvPr/>
        </p:nvSpPr>
        <p:spPr>
          <a:xfrm>
            <a:off x="114038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3" name="Rectangle 12">
            <a:extLst>
              <a:ext uri="{FF2B5EF4-FFF2-40B4-BE49-F238E27FC236}">
                <a16:creationId xmlns:a16="http://schemas.microsoft.com/office/drawing/2014/main" id="{5EC1B1AA-5239-5434-FE46-4DA85ACDA00A}"/>
              </a:ext>
            </a:extLst>
          </p:cNvPr>
          <p:cNvSpPr>
            <a:spLocks/>
          </p:cNvSpPr>
          <p:nvPr/>
        </p:nvSpPr>
        <p:spPr>
          <a:xfrm>
            <a:off x="1077429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4" name="Rectangle 13">
            <a:extLst>
              <a:ext uri="{FF2B5EF4-FFF2-40B4-BE49-F238E27FC236}">
                <a16:creationId xmlns:a16="http://schemas.microsoft.com/office/drawing/2014/main" id="{C6EFBEA1-5C76-B453-C574-EFF710C2A085}"/>
              </a:ext>
            </a:extLst>
          </p:cNvPr>
          <p:cNvSpPr>
            <a:spLocks/>
          </p:cNvSpPr>
          <p:nvPr/>
        </p:nvSpPr>
        <p:spPr>
          <a:xfrm>
            <a:off x="94353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8" name="Rectangle 17">
            <a:extLst>
              <a:ext uri="{FF2B5EF4-FFF2-40B4-BE49-F238E27FC236}">
                <a16:creationId xmlns:a16="http://schemas.microsoft.com/office/drawing/2014/main" id="{FE319B79-F199-E537-0A93-2BFD67C00E42}"/>
              </a:ext>
            </a:extLst>
          </p:cNvPr>
          <p:cNvSpPr>
            <a:spLocks/>
          </p:cNvSpPr>
          <p:nvPr/>
        </p:nvSpPr>
        <p:spPr>
          <a:xfrm>
            <a:off x="154355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9" name="Rectangle 18">
            <a:extLst>
              <a:ext uri="{FF2B5EF4-FFF2-40B4-BE49-F238E27FC236}">
                <a16:creationId xmlns:a16="http://schemas.microsoft.com/office/drawing/2014/main" id="{F194AE16-DE77-7FEA-D312-4271476D165D}"/>
              </a:ext>
            </a:extLst>
          </p:cNvPr>
          <p:cNvSpPr>
            <a:spLocks/>
          </p:cNvSpPr>
          <p:nvPr/>
        </p:nvSpPr>
        <p:spPr>
          <a:xfrm>
            <a:off x="323519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0" name="Rectangle 19">
            <a:extLst>
              <a:ext uri="{FF2B5EF4-FFF2-40B4-BE49-F238E27FC236}">
                <a16:creationId xmlns:a16="http://schemas.microsoft.com/office/drawing/2014/main" id="{02655627-AB70-61FC-646C-1E471D6DFCCF}"/>
              </a:ext>
            </a:extLst>
          </p:cNvPr>
          <p:cNvSpPr>
            <a:spLocks/>
          </p:cNvSpPr>
          <p:nvPr/>
        </p:nvSpPr>
        <p:spPr>
          <a:xfrm>
            <a:off x="446633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DA52CC57-52C6-5D83-D94D-5BDB15206910}"/>
              </a:ext>
            </a:extLst>
          </p:cNvPr>
          <p:cNvSpPr>
            <a:spLocks/>
          </p:cNvSpPr>
          <p:nvPr/>
        </p:nvSpPr>
        <p:spPr>
          <a:xfrm>
            <a:off x="5052385"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2" name="Rectangle 21">
            <a:extLst>
              <a:ext uri="{FF2B5EF4-FFF2-40B4-BE49-F238E27FC236}">
                <a16:creationId xmlns:a16="http://schemas.microsoft.com/office/drawing/2014/main" id="{2CD8FDB2-B00E-4CE8-C517-167751CB0671}"/>
              </a:ext>
            </a:extLst>
          </p:cNvPr>
          <p:cNvSpPr>
            <a:spLocks/>
          </p:cNvSpPr>
          <p:nvPr/>
        </p:nvSpPr>
        <p:spPr>
          <a:xfrm>
            <a:off x="643253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DC15227E-B188-754D-6238-F5A5A331B910}"/>
              </a:ext>
            </a:extLst>
          </p:cNvPr>
          <p:cNvSpPr>
            <a:spLocks/>
          </p:cNvSpPr>
          <p:nvPr/>
        </p:nvSpPr>
        <p:spPr>
          <a:xfrm>
            <a:off x="789217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4" name="Rectangle 23">
            <a:extLst>
              <a:ext uri="{FF2B5EF4-FFF2-40B4-BE49-F238E27FC236}">
                <a16:creationId xmlns:a16="http://schemas.microsoft.com/office/drawing/2014/main" id="{A68AB6B7-5279-22AD-1EC6-C969C008C3C0}"/>
              </a:ext>
            </a:extLst>
          </p:cNvPr>
          <p:cNvSpPr>
            <a:spLocks/>
          </p:cNvSpPr>
          <p:nvPr/>
        </p:nvSpPr>
        <p:spPr>
          <a:xfrm>
            <a:off x="1011404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Rectangle 24">
            <a:extLst>
              <a:ext uri="{FF2B5EF4-FFF2-40B4-BE49-F238E27FC236}">
                <a16:creationId xmlns:a16="http://schemas.microsoft.com/office/drawing/2014/main" id="{9A44B1D3-F955-83A8-ECCD-3257658AD003}"/>
              </a:ext>
            </a:extLst>
          </p:cNvPr>
          <p:cNvSpPr>
            <a:spLocks/>
          </p:cNvSpPr>
          <p:nvPr/>
        </p:nvSpPr>
        <p:spPr>
          <a:xfrm>
            <a:off x="11416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Rectangle 25">
            <a:extLst>
              <a:ext uri="{FF2B5EF4-FFF2-40B4-BE49-F238E27FC236}">
                <a16:creationId xmlns:a16="http://schemas.microsoft.com/office/drawing/2014/main" id="{358DF47A-78C5-2C1A-D8C7-BC25B2C85DD6}"/>
              </a:ext>
            </a:extLst>
          </p:cNvPr>
          <p:cNvSpPr>
            <a:spLocks/>
          </p:cNvSpPr>
          <p:nvPr/>
        </p:nvSpPr>
        <p:spPr>
          <a:xfrm>
            <a:off x="11162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ED63E4F2-E8EE-62E1-73F3-A3599F5B987E}"/>
              </a:ext>
            </a:extLst>
          </p:cNvPr>
          <p:cNvSpPr>
            <a:spLocks/>
          </p:cNvSpPr>
          <p:nvPr/>
        </p:nvSpPr>
        <p:spPr>
          <a:xfrm>
            <a:off x="30049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ectangle 16">
            <a:extLst>
              <a:ext uri="{FF2B5EF4-FFF2-40B4-BE49-F238E27FC236}">
                <a16:creationId xmlns:a16="http://schemas.microsoft.com/office/drawing/2014/main" id="{61CF2383-B00E-8B1D-28BB-8C598B082C70}"/>
              </a:ext>
            </a:extLst>
          </p:cNvPr>
          <p:cNvSpPr>
            <a:spLocks/>
          </p:cNvSpPr>
          <p:nvPr/>
        </p:nvSpPr>
        <p:spPr>
          <a:xfrm>
            <a:off x="5986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300FE3BD-A33D-FD08-BFFA-4DB664DFA8D8}"/>
              </a:ext>
            </a:extLst>
          </p:cNvPr>
          <p:cNvSpPr>
            <a:spLocks/>
          </p:cNvSpPr>
          <p:nvPr/>
        </p:nvSpPr>
        <p:spPr>
          <a:xfrm>
            <a:off x="86504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5AAD5410-EE2E-A4A5-ABCC-D1CC40A87028}"/>
              </a:ext>
            </a:extLst>
          </p:cNvPr>
          <p:cNvSpPr>
            <a:spLocks/>
          </p:cNvSpPr>
          <p:nvPr/>
        </p:nvSpPr>
        <p:spPr>
          <a:xfrm>
            <a:off x="38050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DD41ABBA-4ABA-B9AA-3928-558F4CF3C197}"/>
              </a:ext>
            </a:extLst>
          </p:cNvPr>
          <p:cNvSpPr>
            <a:spLocks/>
          </p:cNvSpPr>
          <p:nvPr/>
        </p:nvSpPr>
        <p:spPr>
          <a:xfrm>
            <a:off x="9015860" y="1190336"/>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EA68AA14-2E92-2EEE-503D-3758682E784B}"/>
              </a:ext>
            </a:extLst>
          </p:cNvPr>
          <p:cNvSpPr>
            <a:spLocks/>
          </p:cNvSpPr>
          <p:nvPr/>
        </p:nvSpPr>
        <p:spPr>
          <a:xfrm>
            <a:off x="536484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4ACAF49A-2969-150C-301E-030B2B9E9F04}"/>
              </a:ext>
            </a:extLst>
          </p:cNvPr>
          <p:cNvSpPr>
            <a:spLocks/>
          </p:cNvSpPr>
          <p:nvPr/>
        </p:nvSpPr>
        <p:spPr>
          <a:xfrm>
            <a:off x="1043114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098C08B7-AF63-8DD8-3BEB-8DC9BC98B9FC}"/>
              </a:ext>
            </a:extLst>
          </p:cNvPr>
          <p:cNvSpPr>
            <a:spLocks/>
          </p:cNvSpPr>
          <p:nvPr/>
        </p:nvSpPr>
        <p:spPr>
          <a:xfrm>
            <a:off x="1886080"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1CB6F5DB-2E17-5F51-9F19-C9721FA14FFB}"/>
              </a:ext>
            </a:extLst>
          </p:cNvPr>
          <p:cNvSpPr>
            <a:spLocks/>
          </p:cNvSpPr>
          <p:nvPr/>
        </p:nvSpPr>
        <p:spPr>
          <a:xfrm>
            <a:off x="229387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7" name="Rectangle 36">
            <a:extLst>
              <a:ext uri="{FF2B5EF4-FFF2-40B4-BE49-F238E27FC236}">
                <a16:creationId xmlns:a16="http://schemas.microsoft.com/office/drawing/2014/main" id="{D04615F5-4827-583E-39A0-D430A29D502C}"/>
              </a:ext>
            </a:extLst>
          </p:cNvPr>
          <p:cNvSpPr>
            <a:spLocks/>
          </p:cNvSpPr>
          <p:nvPr/>
        </p:nvSpPr>
        <p:spPr>
          <a:xfrm>
            <a:off x="4135691"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8" name="Rectangle 37">
            <a:extLst>
              <a:ext uri="{FF2B5EF4-FFF2-40B4-BE49-F238E27FC236}">
                <a16:creationId xmlns:a16="http://schemas.microsoft.com/office/drawing/2014/main" id="{B0D174E1-BCDE-9040-56E8-B525FAD8209B}"/>
              </a:ext>
            </a:extLst>
          </p:cNvPr>
          <p:cNvSpPr>
            <a:spLocks/>
          </p:cNvSpPr>
          <p:nvPr/>
        </p:nvSpPr>
        <p:spPr>
          <a:xfrm>
            <a:off x="7023862"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9" name="Rectangle 38">
            <a:extLst>
              <a:ext uri="{FF2B5EF4-FFF2-40B4-BE49-F238E27FC236}">
                <a16:creationId xmlns:a16="http://schemas.microsoft.com/office/drawing/2014/main" id="{3D4D85E0-D047-F068-E893-52FF34720450}"/>
              </a:ext>
            </a:extLst>
          </p:cNvPr>
          <p:cNvSpPr>
            <a:spLocks/>
          </p:cNvSpPr>
          <p:nvPr/>
        </p:nvSpPr>
        <p:spPr>
          <a:xfrm>
            <a:off x="6252724"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0" name="Rectangle 39">
            <a:extLst>
              <a:ext uri="{FF2B5EF4-FFF2-40B4-BE49-F238E27FC236}">
                <a16:creationId xmlns:a16="http://schemas.microsoft.com/office/drawing/2014/main" id="{B6923F14-6235-C277-D060-9EB8556A697E}"/>
              </a:ext>
            </a:extLst>
          </p:cNvPr>
          <p:cNvSpPr>
            <a:spLocks/>
          </p:cNvSpPr>
          <p:nvPr/>
        </p:nvSpPr>
        <p:spPr>
          <a:xfrm>
            <a:off x="9676638"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1" name="TextBox 40">
            <a:extLst>
              <a:ext uri="{FF2B5EF4-FFF2-40B4-BE49-F238E27FC236}">
                <a16:creationId xmlns:a16="http://schemas.microsoft.com/office/drawing/2014/main" id="{CEBF84FD-9C09-01EB-7D53-76BE31867371}"/>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pic>
        <p:nvPicPr>
          <p:cNvPr id="44" name="Picture 43" descr="A drawing of a white and brown jelly&#10;&#10;Description automatically generated with medium confidence">
            <a:extLst>
              <a:ext uri="{FF2B5EF4-FFF2-40B4-BE49-F238E27FC236}">
                <a16:creationId xmlns:a16="http://schemas.microsoft.com/office/drawing/2014/main" id="{AD96B770-7A07-1B74-BEA9-799012441AD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01274" y="2103120"/>
            <a:ext cx="228600" cy="295233"/>
          </a:xfrm>
          <a:prstGeom prst="rect">
            <a:avLst/>
          </a:prstGeom>
        </p:spPr>
      </p:pic>
      <p:pic>
        <p:nvPicPr>
          <p:cNvPr id="45" name="Picture 44" descr="A drawing of a white and brown jelly&#10;&#10;Description automatically generated with medium confidence">
            <a:extLst>
              <a:ext uri="{FF2B5EF4-FFF2-40B4-BE49-F238E27FC236}">
                <a16:creationId xmlns:a16="http://schemas.microsoft.com/office/drawing/2014/main" id="{7615D167-92E3-63C1-B190-8BD6347BBC5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441182" y="3442090"/>
            <a:ext cx="228600" cy="295233"/>
          </a:xfrm>
          <a:prstGeom prst="rect">
            <a:avLst/>
          </a:prstGeom>
        </p:spPr>
      </p:pic>
      <p:pic>
        <p:nvPicPr>
          <p:cNvPr id="46" name="Picture 45" descr="A drawing of a white and brown jelly&#10;&#10;Description automatically generated with medium confidence">
            <a:extLst>
              <a:ext uri="{FF2B5EF4-FFF2-40B4-BE49-F238E27FC236}">
                <a16:creationId xmlns:a16="http://schemas.microsoft.com/office/drawing/2014/main" id="{AE15D195-B516-C4F4-7842-4851937383B5}"/>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634253" y="5505800"/>
            <a:ext cx="228600" cy="295233"/>
          </a:xfrm>
          <a:prstGeom prst="rect">
            <a:avLst/>
          </a:prstGeom>
        </p:spPr>
      </p:pic>
      <p:pic>
        <p:nvPicPr>
          <p:cNvPr id="49" name="Picture 48" descr="A drawing of a white and brown jelly&#10;&#10;Description automatically generated with medium confidence">
            <a:extLst>
              <a:ext uri="{FF2B5EF4-FFF2-40B4-BE49-F238E27FC236}">
                <a16:creationId xmlns:a16="http://schemas.microsoft.com/office/drawing/2014/main" id="{CB91DD59-09DA-E4BA-972E-A8606E629DE2}"/>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663576" y="4561258"/>
            <a:ext cx="228600" cy="295233"/>
          </a:xfrm>
          <a:prstGeom prst="rect">
            <a:avLst/>
          </a:prstGeom>
        </p:spPr>
      </p:pic>
      <p:pic>
        <p:nvPicPr>
          <p:cNvPr id="50" name="Picture 49" descr="A drawing of a white and brown jelly&#10;&#10;Description automatically generated with medium confidence">
            <a:extLst>
              <a:ext uri="{FF2B5EF4-FFF2-40B4-BE49-F238E27FC236}">
                <a16:creationId xmlns:a16="http://schemas.microsoft.com/office/drawing/2014/main" id="{B4EF1A05-3BE2-563C-6550-431B0652B38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321038" y="3062433"/>
            <a:ext cx="228600" cy="295233"/>
          </a:xfrm>
          <a:prstGeom prst="rect">
            <a:avLst/>
          </a:prstGeom>
        </p:spPr>
      </p:pic>
      <p:pic>
        <p:nvPicPr>
          <p:cNvPr id="51" name="Picture 50" descr="A drawing of a white and brown jelly&#10;&#10;Description automatically generated with medium confidence">
            <a:extLst>
              <a:ext uri="{FF2B5EF4-FFF2-40B4-BE49-F238E27FC236}">
                <a16:creationId xmlns:a16="http://schemas.microsoft.com/office/drawing/2014/main" id="{B25BF6C0-6B40-D103-8818-BBDAE6A98CD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256281" y="2615035"/>
            <a:ext cx="228600" cy="295233"/>
          </a:xfrm>
          <a:prstGeom prst="rect">
            <a:avLst/>
          </a:prstGeom>
        </p:spPr>
      </p:pic>
      <p:pic>
        <p:nvPicPr>
          <p:cNvPr id="52" name="Picture 51" descr="A drawing of a white and brown jelly&#10;&#10;Description automatically generated with medium confidence">
            <a:extLst>
              <a:ext uri="{FF2B5EF4-FFF2-40B4-BE49-F238E27FC236}">
                <a16:creationId xmlns:a16="http://schemas.microsoft.com/office/drawing/2014/main" id="{B7550976-E213-F092-B104-819F4AC13F4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703440" y="3128112"/>
            <a:ext cx="228600" cy="295233"/>
          </a:xfrm>
          <a:prstGeom prst="rect">
            <a:avLst/>
          </a:prstGeom>
        </p:spPr>
      </p:pic>
      <p:pic>
        <p:nvPicPr>
          <p:cNvPr id="53" name="Picture 52" descr="A drawing of a white and brown jelly&#10;&#10;Description automatically generated with medium confidence">
            <a:extLst>
              <a:ext uri="{FF2B5EF4-FFF2-40B4-BE49-F238E27FC236}">
                <a16:creationId xmlns:a16="http://schemas.microsoft.com/office/drawing/2014/main" id="{81B4BB92-9EA0-9280-2F46-65DD73595E67}"/>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589140" y="3361107"/>
            <a:ext cx="228600" cy="295233"/>
          </a:xfrm>
          <a:prstGeom prst="rect">
            <a:avLst/>
          </a:prstGeom>
        </p:spPr>
      </p:pic>
      <p:pic>
        <p:nvPicPr>
          <p:cNvPr id="55" name="Picture 54" descr="A drawing of a white and brown jelly&#10;&#10;Description automatically generated with medium confidence">
            <a:extLst>
              <a:ext uri="{FF2B5EF4-FFF2-40B4-BE49-F238E27FC236}">
                <a16:creationId xmlns:a16="http://schemas.microsoft.com/office/drawing/2014/main" id="{1A8910A3-2FF8-5B1D-CFF5-3F91D24C8E2A}"/>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1057382" y="4023848"/>
            <a:ext cx="228600" cy="295233"/>
          </a:xfrm>
          <a:prstGeom prst="rect">
            <a:avLst/>
          </a:prstGeom>
        </p:spPr>
      </p:pic>
      <p:pic>
        <p:nvPicPr>
          <p:cNvPr id="56" name="Picture 55" descr="A drawing of a white and brown jelly&#10;&#10;Description automatically generated with medium confidence">
            <a:extLst>
              <a:ext uri="{FF2B5EF4-FFF2-40B4-BE49-F238E27FC236}">
                <a16:creationId xmlns:a16="http://schemas.microsoft.com/office/drawing/2014/main" id="{BC4B3E49-C79C-0B6B-4E2B-0F794B79E1AF}"/>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245068" y="3334370"/>
            <a:ext cx="228600" cy="295233"/>
          </a:xfrm>
          <a:prstGeom prst="rect">
            <a:avLst/>
          </a:prstGeom>
        </p:spPr>
      </p:pic>
      <p:pic>
        <p:nvPicPr>
          <p:cNvPr id="58" name="Picture 57" descr="A drawing of a white and brown jelly&#10;&#10;Description automatically generated with medium confidence">
            <a:extLst>
              <a:ext uri="{FF2B5EF4-FFF2-40B4-BE49-F238E27FC236}">
                <a16:creationId xmlns:a16="http://schemas.microsoft.com/office/drawing/2014/main" id="{587F0561-7BED-6524-4C63-C2A52EAFF2A9}"/>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212582" y="4855531"/>
            <a:ext cx="228600" cy="295233"/>
          </a:xfrm>
          <a:prstGeom prst="rect">
            <a:avLst/>
          </a:prstGeom>
        </p:spPr>
      </p:pic>
      <p:pic>
        <p:nvPicPr>
          <p:cNvPr id="59" name="Picture 58" descr="A drawing of a white and brown jelly&#10;&#10;Description automatically generated with medium confidence">
            <a:extLst>
              <a:ext uri="{FF2B5EF4-FFF2-40B4-BE49-F238E27FC236}">
                <a16:creationId xmlns:a16="http://schemas.microsoft.com/office/drawing/2014/main" id="{B66262C5-B165-2810-BB54-A42D1868BDF5}"/>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0733847" y="2140666"/>
            <a:ext cx="228600" cy="295233"/>
          </a:xfrm>
          <a:prstGeom prst="rect">
            <a:avLst/>
          </a:prstGeom>
        </p:spPr>
      </p:pic>
      <p:pic>
        <p:nvPicPr>
          <p:cNvPr id="61" name="Picture 60" descr="A drawing of a white and brown jelly&#10;&#10;Description automatically generated with medium confidence">
            <a:extLst>
              <a:ext uri="{FF2B5EF4-FFF2-40B4-BE49-F238E27FC236}">
                <a16:creationId xmlns:a16="http://schemas.microsoft.com/office/drawing/2014/main" id="{37E656BD-7641-2C94-190E-5E1FF3CE9F4A}"/>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394446" y="4567268"/>
            <a:ext cx="228600" cy="295233"/>
          </a:xfrm>
          <a:prstGeom prst="rect">
            <a:avLst/>
          </a:prstGeom>
        </p:spPr>
      </p:pic>
      <p:pic>
        <p:nvPicPr>
          <p:cNvPr id="62" name="Picture 61" descr="A drawing of a white and brown jelly&#10;&#10;Description automatically generated with medium confidence">
            <a:extLst>
              <a:ext uri="{FF2B5EF4-FFF2-40B4-BE49-F238E27FC236}">
                <a16:creationId xmlns:a16="http://schemas.microsoft.com/office/drawing/2014/main" id="{6E114C35-8E99-899B-3835-5A429B0EB95C}"/>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901320" y="4314819"/>
            <a:ext cx="228600" cy="295233"/>
          </a:xfrm>
          <a:prstGeom prst="rect">
            <a:avLst/>
          </a:prstGeom>
        </p:spPr>
      </p:pic>
      <p:pic>
        <p:nvPicPr>
          <p:cNvPr id="63" name="Picture 62" descr="A drawing of a white and brown jelly&#10;&#10;Description automatically generated with medium confidence">
            <a:extLst>
              <a:ext uri="{FF2B5EF4-FFF2-40B4-BE49-F238E27FC236}">
                <a16:creationId xmlns:a16="http://schemas.microsoft.com/office/drawing/2014/main" id="{026FCCAA-9176-2EF0-88B1-FAB6E18AB287}"/>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10554840" y="3997284"/>
            <a:ext cx="228600" cy="295233"/>
          </a:xfrm>
          <a:prstGeom prst="rect">
            <a:avLst/>
          </a:prstGeom>
        </p:spPr>
      </p:pic>
      <p:pic>
        <p:nvPicPr>
          <p:cNvPr id="64" name="Picture 63" descr="A drawing of a white and brown jelly&#10;&#10;Description automatically generated with medium confidence">
            <a:extLst>
              <a:ext uri="{FF2B5EF4-FFF2-40B4-BE49-F238E27FC236}">
                <a16:creationId xmlns:a16="http://schemas.microsoft.com/office/drawing/2014/main" id="{7FD7B1D1-99E6-09A9-0B97-B57B5C342F32}"/>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7062643" y="5150764"/>
            <a:ext cx="228600" cy="295233"/>
          </a:xfrm>
          <a:prstGeom prst="rect">
            <a:avLst/>
          </a:prstGeom>
        </p:spPr>
      </p:pic>
      <p:pic>
        <p:nvPicPr>
          <p:cNvPr id="65" name="Picture 64" descr="A drawing of a white and brown jelly&#10;&#10;Description automatically generated with medium confidence">
            <a:extLst>
              <a:ext uri="{FF2B5EF4-FFF2-40B4-BE49-F238E27FC236}">
                <a16:creationId xmlns:a16="http://schemas.microsoft.com/office/drawing/2014/main" id="{B300074F-A73B-ED57-F0B9-A642C9E70555}"/>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852780" y="2486965"/>
            <a:ext cx="228600" cy="295233"/>
          </a:xfrm>
          <a:prstGeom prst="rect">
            <a:avLst/>
          </a:prstGeom>
        </p:spPr>
      </p:pic>
      <p:pic>
        <p:nvPicPr>
          <p:cNvPr id="66" name="Picture 65" descr="A drawing of a white and brown jelly&#10;&#10;Description automatically generated with medium confidence">
            <a:extLst>
              <a:ext uri="{FF2B5EF4-FFF2-40B4-BE49-F238E27FC236}">
                <a16:creationId xmlns:a16="http://schemas.microsoft.com/office/drawing/2014/main" id="{FEAB2570-0145-C883-949F-E03A41C0637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130768" y="1714163"/>
            <a:ext cx="228600" cy="295233"/>
          </a:xfrm>
          <a:prstGeom prst="rect">
            <a:avLst/>
          </a:prstGeom>
        </p:spPr>
      </p:pic>
      <p:pic>
        <p:nvPicPr>
          <p:cNvPr id="69" name="Picture 68" descr="A drawing of a white and brown jelly&#10;&#10;Description automatically generated with medium confidence">
            <a:extLst>
              <a:ext uri="{FF2B5EF4-FFF2-40B4-BE49-F238E27FC236}">
                <a16:creationId xmlns:a16="http://schemas.microsoft.com/office/drawing/2014/main" id="{12A8D4DC-CAE1-E7A9-E224-909711AB01F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636618" y="2915174"/>
            <a:ext cx="228600" cy="295233"/>
          </a:xfrm>
          <a:prstGeom prst="rect">
            <a:avLst/>
          </a:prstGeom>
        </p:spPr>
      </p:pic>
      <p:pic>
        <p:nvPicPr>
          <p:cNvPr id="70" name="Picture 69" descr="A drawing of a white and brown jelly&#10;&#10;Description automatically generated with medium confidence">
            <a:extLst>
              <a:ext uri="{FF2B5EF4-FFF2-40B4-BE49-F238E27FC236}">
                <a16:creationId xmlns:a16="http://schemas.microsoft.com/office/drawing/2014/main" id="{8BFD133D-D9C8-7E68-EA8E-67DF9D25415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079508" y="3738136"/>
            <a:ext cx="228600" cy="295233"/>
          </a:xfrm>
          <a:prstGeom prst="rect">
            <a:avLst/>
          </a:prstGeom>
        </p:spPr>
      </p:pic>
      <p:pic>
        <p:nvPicPr>
          <p:cNvPr id="71" name="Picture 70" descr="A drawing of a white and brown jelly&#10;&#10;Description automatically generated with medium confidence">
            <a:extLst>
              <a:ext uri="{FF2B5EF4-FFF2-40B4-BE49-F238E27FC236}">
                <a16:creationId xmlns:a16="http://schemas.microsoft.com/office/drawing/2014/main" id="{99CB5D46-5D34-B85D-D248-7EF0C9E45CF6}"/>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7855684" y="4575739"/>
            <a:ext cx="228600" cy="295233"/>
          </a:xfrm>
          <a:prstGeom prst="rect">
            <a:avLst/>
          </a:prstGeom>
        </p:spPr>
      </p:pic>
      <p:pic>
        <p:nvPicPr>
          <p:cNvPr id="72" name="Picture 71" descr="A drawing of a white and brown jelly&#10;&#10;Description automatically generated with medium confidence">
            <a:extLst>
              <a:ext uri="{FF2B5EF4-FFF2-40B4-BE49-F238E27FC236}">
                <a16:creationId xmlns:a16="http://schemas.microsoft.com/office/drawing/2014/main" id="{06717383-C626-8C82-7E59-3020F9426FF2}"/>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9069197" y="1928455"/>
            <a:ext cx="228600" cy="295233"/>
          </a:xfrm>
          <a:prstGeom prst="rect">
            <a:avLst/>
          </a:prstGeom>
        </p:spPr>
      </p:pic>
      <p:pic>
        <p:nvPicPr>
          <p:cNvPr id="73" name="Picture 72" descr="A drawing of a white and brown jelly&#10;&#10;Description automatically generated with medium confidence">
            <a:extLst>
              <a:ext uri="{FF2B5EF4-FFF2-40B4-BE49-F238E27FC236}">
                <a16:creationId xmlns:a16="http://schemas.microsoft.com/office/drawing/2014/main" id="{9E34114E-B6FA-C885-9B24-7CBC363C325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6877511" y="5310974"/>
            <a:ext cx="228600" cy="295233"/>
          </a:xfrm>
          <a:prstGeom prst="rect">
            <a:avLst/>
          </a:prstGeom>
        </p:spPr>
      </p:pic>
      <p:pic>
        <p:nvPicPr>
          <p:cNvPr id="74" name="Picture 73" descr="A drawing of a white and brown jelly&#10;&#10;Description automatically generated with medium confidence">
            <a:extLst>
              <a:ext uri="{FF2B5EF4-FFF2-40B4-BE49-F238E27FC236}">
                <a16:creationId xmlns:a16="http://schemas.microsoft.com/office/drawing/2014/main" id="{A322E2D6-019A-5EA2-39C0-87FBF320D841}"/>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8203438" y="5521663"/>
            <a:ext cx="228600" cy="295233"/>
          </a:xfrm>
          <a:prstGeom prst="rect">
            <a:avLst/>
          </a:prstGeom>
        </p:spPr>
      </p:pic>
      <p:pic>
        <p:nvPicPr>
          <p:cNvPr id="75" name="Picture 74" descr="A drawing of a white and brown jelly&#10;&#10;Description automatically generated with medium confidence">
            <a:extLst>
              <a:ext uri="{FF2B5EF4-FFF2-40B4-BE49-F238E27FC236}">
                <a16:creationId xmlns:a16="http://schemas.microsoft.com/office/drawing/2014/main" id="{443E8E8D-EAD0-5224-B98B-C439E608A6F5}"/>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77436" y="4228058"/>
            <a:ext cx="228600" cy="295233"/>
          </a:xfrm>
          <a:prstGeom prst="rect">
            <a:avLst/>
          </a:prstGeom>
        </p:spPr>
      </p:pic>
      <p:pic>
        <p:nvPicPr>
          <p:cNvPr id="76" name="Picture 75" descr="A drawing of a white and brown jelly&#10;&#10;Description automatically generated with medium confidence">
            <a:extLst>
              <a:ext uri="{FF2B5EF4-FFF2-40B4-BE49-F238E27FC236}">
                <a16:creationId xmlns:a16="http://schemas.microsoft.com/office/drawing/2014/main" id="{20005BD5-9CF1-7C43-389E-019B0413B0D9}"/>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52777" y="2854537"/>
            <a:ext cx="228600" cy="295233"/>
          </a:xfrm>
          <a:prstGeom prst="rect">
            <a:avLst/>
          </a:prstGeom>
        </p:spPr>
      </p:pic>
      <p:pic>
        <p:nvPicPr>
          <p:cNvPr id="77" name="Picture 76" descr="A drawing of a white and brown jelly&#10;&#10;Description automatically generated with medium confidence">
            <a:extLst>
              <a:ext uri="{FF2B5EF4-FFF2-40B4-BE49-F238E27FC236}">
                <a16:creationId xmlns:a16="http://schemas.microsoft.com/office/drawing/2014/main" id="{CF9C673A-D0C8-405F-8BF3-9EEB21A75E52}"/>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9546817" y="2980495"/>
            <a:ext cx="228600" cy="295233"/>
          </a:xfrm>
          <a:prstGeom prst="rect">
            <a:avLst/>
          </a:prstGeom>
        </p:spPr>
      </p:pic>
      <p:pic>
        <p:nvPicPr>
          <p:cNvPr id="78" name="Picture 77" descr="A drawing of a white and brown jelly&#10;&#10;Description automatically generated with medium confidence">
            <a:extLst>
              <a:ext uri="{FF2B5EF4-FFF2-40B4-BE49-F238E27FC236}">
                <a16:creationId xmlns:a16="http://schemas.microsoft.com/office/drawing/2014/main" id="{79E95757-6A9B-56A5-6D04-42A6D329836F}"/>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212582" y="3669382"/>
            <a:ext cx="228600" cy="295233"/>
          </a:xfrm>
          <a:prstGeom prst="rect">
            <a:avLst/>
          </a:prstGeom>
        </p:spPr>
      </p:pic>
      <p:pic>
        <p:nvPicPr>
          <p:cNvPr id="79" name="Picture 78" descr="A drawing of a white and brown jelly&#10;&#10;Description automatically generated with medium confidence">
            <a:extLst>
              <a:ext uri="{FF2B5EF4-FFF2-40B4-BE49-F238E27FC236}">
                <a16:creationId xmlns:a16="http://schemas.microsoft.com/office/drawing/2014/main" id="{3BD1BD27-3A0B-B4E0-0334-C518F28C285B}"/>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7362075" y="5020195"/>
            <a:ext cx="228600" cy="295233"/>
          </a:xfrm>
          <a:prstGeom prst="rect">
            <a:avLst/>
          </a:prstGeom>
        </p:spPr>
      </p:pic>
      <p:pic>
        <p:nvPicPr>
          <p:cNvPr id="80" name="Picture 79" descr="A drawing of a white and brown jelly&#10;&#10;Description automatically generated with medium confidence">
            <a:extLst>
              <a:ext uri="{FF2B5EF4-FFF2-40B4-BE49-F238E27FC236}">
                <a16:creationId xmlns:a16="http://schemas.microsoft.com/office/drawing/2014/main" id="{16C3716B-AD81-B57A-B151-86C7CE99EE18}"/>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8632190" y="4375674"/>
            <a:ext cx="228600" cy="295233"/>
          </a:xfrm>
          <a:prstGeom prst="rect">
            <a:avLst/>
          </a:prstGeom>
        </p:spPr>
      </p:pic>
      <p:pic>
        <p:nvPicPr>
          <p:cNvPr id="81" name="Picture 80" descr="A drawing of a white and brown jelly&#10;&#10;Description automatically generated with medium confidence">
            <a:extLst>
              <a:ext uri="{FF2B5EF4-FFF2-40B4-BE49-F238E27FC236}">
                <a16:creationId xmlns:a16="http://schemas.microsoft.com/office/drawing/2014/main" id="{A6202133-9D1E-D190-2AB4-E94AA36C1C88}"/>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029085" y="3690363"/>
            <a:ext cx="228600" cy="295233"/>
          </a:xfrm>
          <a:prstGeom prst="rect">
            <a:avLst/>
          </a:prstGeom>
        </p:spPr>
      </p:pic>
      <p:pic>
        <p:nvPicPr>
          <p:cNvPr id="83" name="Picture 82" descr="A drawing of a white and brown jelly&#10;&#10;Description automatically generated with medium confidence">
            <a:extLst>
              <a:ext uri="{FF2B5EF4-FFF2-40B4-BE49-F238E27FC236}">
                <a16:creationId xmlns:a16="http://schemas.microsoft.com/office/drawing/2014/main" id="{FAC9C6E7-78CD-44DC-900B-F6C7E19825D4}"/>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703516" y="4141425"/>
            <a:ext cx="228600" cy="295233"/>
          </a:xfrm>
          <a:prstGeom prst="rect">
            <a:avLst/>
          </a:prstGeom>
        </p:spPr>
      </p:pic>
      <p:sp>
        <p:nvSpPr>
          <p:cNvPr id="42" name="TextBox 41">
            <a:extLst>
              <a:ext uri="{FF2B5EF4-FFF2-40B4-BE49-F238E27FC236}">
                <a16:creationId xmlns:a16="http://schemas.microsoft.com/office/drawing/2014/main" id="{89E9638C-F971-B8EF-8542-2101CE0CAFA9}"/>
              </a:ext>
            </a:extLst>
          </p:cNvPr>
          <p:cNvSpPr txBox="1"/>
          <p:nvPr/>
        </p:nvSpPr>
        <p:spPr>
          <a:xfrm>
            <a:off x="7746965" y="6103649"/>
            <a:ext cx="2590800" cy="304800"/>
          </a:xfrm>
          <a:prstGeom prst="rect">
            <a:avLst/>
          </a:prstGeom>
          <a:solidFill>
            <a:srgbClr val="FFFFFF">
              <a:alpha val="89804"/>
            </a:srgbClr>
          </a:solidFill>
          <a:ln>
            <a:solidFill>
              <a:schemeClr val="tx1"/>
            </a:solidFill>
          </a:ln>
        </p:spPr>
        <p:txBody>
          <a:bodyPr wrap="none" rtlCol="0" anchor="ctr">
            <a:normAutofit fontScale="62500" lnSpcReduction="20000"/>
          </a:bodyPr>
          <a:lstStyle/>
          <a:p>
            <a:pPr algn="ctr"/>
            <a:r>
              <a:rPr lang="en-US" sz="2600" dirty="0">
                <a:solidFill>
                  <a:schemeClr val="tx1"/>
                </a:solidFill>
                <a:latin typeface="Avenir Next LT Pro Light" panose="020B0304020202020204" pitchFamily="34" charset="0"/>
              </a:rPr>
              <a:t>Barnacle Phenotype</a:t>
            </a:r>
          </a:p>
        </p:txBody>
      </p:sp>
    </p:spTree>
    <p:extLst>
      <p:ext uri="{BB962C8B-B14F-4D97-AF65-F5344CB8AC3E}">
        <p14:creationId xmlns:p14="http://schemas.microsoft.com/office/powerpoint/2010/main" val="377249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4"/>
                                        </p:tgtEl>
                                      </p:cBhvr>
                                    </p:animEffect>
                                    <p:set>
                                      <p:cBhvr>
                                        <p:cTn id="10" dur="1" fill="hold">
                                          <p:stCondLst>
                                            <p:cond delay="499"/>
                                          </p:stCondLst>
                                        </p:cTn>
                                        <p:tgtEl>
                                          <p:spTgt spid="6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9"/>
                                        </p:tgtEl>
                                      </p:cBhvr>
                                    </p:animEffect>
                                    <p:set>
                                      <p:cBhvr>
                                        <p:cTn id="13" dur="1" fill="hold">
                                          <p:stCondLst>
                                            <p:cond delay="499"/>
                                          </p:stCondLst>
                                        </p:cTn>
                                        <p:tgtEl>
                                          <p:spTgt spid="7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1"/>
                                        </p:tgtEl>
                                      </p:cBhvr>
                                    </p:animEffect>
                                    <p:set>
                                      <p:cBhvr>
                                        <p:cTn id="16" dur="1" fill="hold">
                                          <p:stCondLst>
                                            <p:cond delay="499"/>
                                          </p:stCondLst>
                                        </p:cTn>
                                        <p:tgtEl>
                                          <p:spTgt spid="7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2"/>
                                        </p:tgtEl>
                                      </p:cBhvr>
                                    </p:animEffect>
                                    <p:set>
                                      <p:cBhvr>
                                        <p:cTn id="19" dur="1" fill="hold">
                                          <p:stCondLst>
                                            <p:cond delay="499"/>
                                          </p:stCondLst>
                                        </p:cTn>
                                        <p:tgtEl>
                                          <p:spTgt spid="6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8"/>
                                        </p:tgtEl>
                                      </p:cBhvr>
                                    </p:animEffect>
                                    <p:set>
                                      <p:cBhvr>
                                        <p:cTn id="22" dur="1" fill="hold">
                                          <p:stCondLst>
                                            <p:cond delay="499"/>
                                          </p:stCondLst>
                                        </p:cTn>
                                        <p:tgtEl>
                                          <p:spTgt spid="7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9"/>
                                        </p:tgtEl>
                                      </p:cBhvr>
                                    </p:animEffect>
                                    <p:set>
                                      <p:cBhvr>
                                        <p:cTn id="25" dur="1" fill="hold">
                                          <p:stCondLst>
                                            <p:cond delay="499"/>
                                          </p:stCondLst>
                                        </p:cTn>
                                        <p:tgtEl>
                                          <p:spTgt spid="6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5"/>
                                        </p:tgtEl>
                                      </p:cBhvr>
                                    </p:animEffect>
                                    <p:set>
                                      <p:cBhvr>
                                        <p:cTn id="28" dur="1" fill="hold">
                                          <p:stCondLst>
                                            <p:cond delay="499"/>
                                          </p:stCondLst>
                                        </p:cTn>
                                        <p:tgtEl>
                                          <p:spTgt spid="6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6"/>
                                        </p:tgtEl>
                                      </p:cBhvr>
                                    </p:animEffect>
                                    <p:set>
                                      <p:cBhvr>
                                        <p:cTn id="31" dur="1" fill="hold">
                                          <p:stCondLst>
                                            <p:cond delay="499"/>
                                          </p:stCondLst>
                                        </p:cTn>
                                        <p:tgtEl>
                                          <p:spTgt spid="6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2"/>
                                        </p:tgtEl>
                                      </p:cBhvr>
                                    </p:animEffect>
                                    <p:set>
                                      <p:cBhvr>
                                        <p:cTn id="34" dur="1" fill="hold">
                                          <p:stCondLst>
                                            <p:cond delay="499"/>
                                          </p:stCondLst>
                                        </p:cTn>
                                        <p:tgtEl>
                                          <p:spTgt spid="7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1"/>
                                        </p:tgtEl>
                                      </p:cBhvr>
                                    </p:animEffect>
                                    <p:set>
                                      <p:cBhvr>
                                        <p:cTn id="37" dur="1" fill="hold">
                                          <p:stCondLst>
                                            <p:cond delay="499"/>
                                          </p:stCondLst>
                                        </p:cTn>
                                        <p:tgtEl>
                                          <p:spTgt spid="6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4"/>
                                        </p:tgtEl>
                                      </p:cBhvr>
                                    </p:animEffect>
                                    <p:set>
                                      <p:cBhvr>
                                        <p:cTn id="40" dur="1" fill="hold">
                                          <p:stCondLst>
                                            <p:cond delay="499"/>
                                          </p:stCondLst>
                                        </p:cTn>
                                        <p:tgtEl>
                                          <p:spTgt spid="7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80"/>
                                        </p:tgtEl>
                                      </p:cBhvr>
                                    </p:animEffect>
                                    <p:set>
                                      <p:cBhvr>
                                        <p:cTn id="43" dur="1" fill="hold">
                                          <p:stCondLst>
                                            <p:cond delay="499"/>
                                          </p:stCondLst>
                                        </p:cTn>
                                        <p:tgtEl>
                                          <p:spTgt spid="8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6"/>
                                        </p:tgtEl>
                                      </p:cBhvr>
                                    </p:animEffect>
                                    <p:set>
                                      <p:cBhvr>
                                        <p:cTn id="46" dur="1" fill="hold">
                                          <p:stCondLst>
                                            <p:cond delay="499"/>
                                          </p:stCondLst>
                                        </p:cTn>
                                        <p:tgtEl>
                                          <p:spTgt spid="5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77"/>
                                        </p:tgtEl>
                                      </p:cBhvr>
                                    </p:animEffect>
                                    <p:set>
                                      <p:cBhvr>
                                        <p:cTn id="49" dur="1" fill="hold">
                                          <p:stCondLst>
                                            <p:cond delay="499"/>
                                          </p:stCondLst>
                                        </p:cTn>
                                        <p:tgtEl>
                                          <p:spTgt spid="7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59"/>
                                        </p:tgtEl>
                                      </p:cBhvr>
                                    </p:animEffect>
                                    <p:set>
                                      <p:cBhvr>
                                        <p:cTn id="52" dur="1" fill="hold">
                                          <p:stCondLst>
                                            <p:cond delay="499"/>
                                          </p:stCondLst>
                                        </p:cTn>
                                        <p:tgtEl>
                                          <p:spTgt spid="5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3"/>
                                        </p:tgtEl>
                                      </p:cBhvr>
                                    </p:animEffect>
                                    <p:set>
                                      <p:cBhvr>
                                        <p:cTn id="55" dur="1" fill="hold">
                                          <p:stCondLst>
                                            <p:cond delay="499"/>
                                          </p:stCondLst>
                                        </p:cTn>
                                        <p:tgtEl>
                                          <p:spTgt spid="5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5"/>
                                        </p:tgtEl>
                                      </p:cBhvr>
                                    </p:animEffect>
                                    <p:set>
                                      <p:cBhvr>
                                        <p:cTn id="58" dur="1" fill="hold">
                                          <p:stCondLst>
                                            <p:cond delay="499"/>
                                          </p:stCondLst>
                                        </p:cTn>
                                        <p:tgtEl>
                                          <p:spTgt spid="5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8A143383-44A4-515F-6399-722E464ED546}"/>
              </a:ext>
            </a:extLst>
          </p:cNvPr>
          <p:cNvSpPr txBox="1"/>
          <p:nvPr/>
        </p:nvSpPr>
        <p:spPr>
          <a:xfrm>
            <a:off x="368300" y="1700450"/>
            <a:ext cx="4693229" cy="4314001"/>
          </a:xfrm>
          <a:prstGeom prst="rect">
            <a:avLst/>
          </a:prstGeom>
          <a:noFill/>
        </p:spPr>
        <p:txBody>
          <a:bodyPr wrap="square">
            <a:spAutoFit/>
          </a:bodyPr>
          <a:lstStyle/>
          <a:p>
            <a:pPr marL="171450" lvl="0" indent="-171450">
              <a:lnSpc>
                <a:spcPct val="114000"/>
              </a:lnSpc>
              <a:spcAft>
                <a:spcPts val="1200"/>
              </a:spcAft>
              <a:buFontTx/>
              <a:buChar char="-"/>
              <a:defRPr/>
            </a:pPr>
            <a:r>
              <a:rPr lang="en-US" sz="2400" dirty="0">
                <a:solidFill>
                  <a:prstClr val="black"/>
                </a:solidFill>
                <a:latin typeface="Avenir Next LT Pro Light" panose="020B0304020202020204" pitchFamily="34" charset="0"/>
              </a:rPr>
              <a:t>We allow the modeled population to </a:t>
            </a:r>
            <a:r>
              <a:rPr lang="en-US" sz="2400" b="1" dirty="0">
                <a:solidFill>
                  <a:prstClr val="black"/>
                </a:solidFill>
                <a:latin typeface="Avenir Next LT Pro Light" panose="020B0304020202020204" pitchFamily="34" charset="0"/>
              </a:rPr>
              <a:t>evolve</a:t>
            </a:r>
            <a:r>
              <a:rPr lang="en-US" sz="2400" dirty="0">
                <a:solidFill>
                  <a:prstClr val="black"/>
                </a:solidFill>
                <a:latin typeface="Avenir Next LT Pro Light" panose="020B0304020202020204" pitchFamily="34" charset="0"/>
              </a:rPr>
              <a:t>!</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We </a:t>
            </a:r>
            <a:r>
              <a:rPr lang="en-US" sz="2400" b="1" dirty="0">
                <a:solidFill>
                  <a:prstClr val="black"/>
                </a:solidFill>
                <a:latin typeface="Avenir Next LT Pro Light" panose="020B0304020202020204" pitchFamily="34" charset="0"/>
              </a:rPr>
              <a:t>simulate mutations</a:t>
            </a:r>
            <a:r>
              <a:rPr lang="en-US" sz="2400" dirty="0">
                <a:solidFill>
                  <a:prstClr val="black"/>
                </a:solidFill>
                <a:latin typeface="Avenir Next LT Pro Light" panose="020B0304020202020204" pitchFamily="34" charset="0"/>
              </a:rPr>
              <a:t> at a constant rate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dirty="0">
                <a:solidFill>
                  <a:prstClr val="black"/>
                </a:solidFill>
                <a:latin typeface="Avenir Next LT Pro Light" panose="020B0304020202020204" pitchFamily="34" charset="0"/>
              </a:rPr>
              <a:t>These mutations produce a </a:t>
            </a:r>
            <a:r>
              <a:rPr lang="en-US" sz="2400" b="1" dirty="0">
                <a:solidFill>
                  <a:prstClr val="black"/>
                </a:solidFill>
                <a:latin typeface="Avenir Next LT Pro Light" panose="020B0304020202020204" pitchFamily="34" charset="0"/>
              </a:rPr>
              <a:t>phenotype</a:t>
            </a:r>
          </a:p>
          <a:p>
            <a:pPr marL="171450" marR="0" lvl="0" indent="-171450" algn="l" defTabSz="914400" rtl="0" eaLnBrk="1" fontAlgn="auto" latinLnBrk="0" hangingPunct="1">
              <a:lnSpc>
                <a:spcPct val="114000"/>
              </a:lnSpc>
              <a:spcBef>
                <a:spcPts val="0"/>
              </a:spcBef>
              <a:spcAft>
                <a:spcPts val="1200"/>
              </a:spcAft>
              <a:buClrTx/>
              <a:buSzTx/>
              <a:buFontTx/>
              <a:buChar char="-"/>
              <a:tabLst/>
              <a:defRPr/>
            </a:pPr>
            <a:r>
              <a:rPr lang="en-US" sz="2400" b="1" dirty="0">
                <a:solidFill>
                  <a:prstClr val="black"/>
                </a:solidFill>
                <a:latin typeface="Avenir Next LT Pro Light" panose="020B0304020202020204" pitchFamily="34" charset="0"/>
              </a:rPr>
              <a:t>Individuals are selected for </a:t>
            </a:r>
            <a:r>
              <a:rPr lang="en-US" sz="2400" dirty="0">
                <a:solidFill>
                  <a:prstClr val="black"/>
                </a:solidFill>
                <a:latin typeface="Avenir Next LT Pro Light" panose="020B0304020202020204" pitchFamily="34" charset="0"/>
              </a:rPr>
              <a:t>when their phenotype matches their environment</a:t>
            </a:r>
          </a:p>
        </p:txBody>
      </p:sp>
      <p:grpSp>
        <p:nvGrpSpPr>
          <p:cNvPr id="16" name="Group 15">
            <a:extLst>
              <a:ext uri="{FF2B5EF4-FFF2-40B4-BE49-F238E27FC236}">
                <a16:creationId xmlns:a16="http://schemas.microsoft.com/office/drawing/2014/main" id="{C8563F43-3577-AB8D-5D2B-D4D9C9442994}"/>
              </a:ext>
            </a:extLst>
          </p:cNvPr>
          <p:cNvGrpSpPr/>
          <p:nvPr/>
        </p:nvGrpSpPr>
        <p:grpSpPr>
          <a:xfrm>
            <a:off x="6314694" y="1610530"/>
            <a:ext cx="5509006" cy="5068742"/>
            <a:chOff x="5927344" y="1581541"/>
            <a:chExt cx="5486400" cy="5486400"/>
          </a:xfrm>
        </p:grpSpPr>
        <p:pic>
          <p:nvPicPr>
            <p:cNvPr id="3" name="Picture 2">
              <a:extLst>
                <a:ext uri="{FF2B5EF4-FFF2-40B4-BE49-F238E27FC236}">
                  <a16:creationId xmlns:a16="http://schemas.microsoft.com/office/drawing/2014/main" id="{411F676B-914D-8B53-494A-2C812CE4DE1A}"/>
                </a:ext>
              </a:extLst>
            </p:cNvPr>
            <p:cNvPicPr>
              <a:picLocks noChangeAspect="1"/>
            </p:cNvPicPr>
            <p:nvPr/>
          </p:nvPicPr>
          <p:blipFill>
            <a:blip r:embed="rId3"/>
            <a:stretch>
              <a:fillRect/>
            </a:stretch>
          </p:blipFill>
          <p:spPr>
            <a:xfrm>
              <a:off x="5927344" y="1581541"/>
              <a:ext cx="5486400" cy="5486400"/>
            </a:xfrm>
            <a:prstGeom prst="rect">
              <a:avLst/>
            </a:prstGeom>
          </p:spPr>
        </p:pic>
        <p:pic>
          <p:nvPicPr>
            <p:cNvPr id="15" name="Picture 14" descr="A close-up of a colorful background&#10;&#10;Description automatically generated">
              <a:extLst>
                <a:ext uri="{FF2B5EF4-FFF2-40B4-BE49-F238E27FC236}">
                  <a16:creationId xmlns:a16="http://schemas.microsoft.com/office/drawing/2014/main" id="{B402B914-2341-9BE1-9FE1-572EB48E74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898894" y="6118372"/>
              <a:ext cx="3543300" cy="285750"/>
            </a:xfrm>
            <a:prstGeom prst="rect">
              <a:avLst/>
            </a:prstGeom>
            <a:ln>
              <a:noFill/>
            </a:ln>
          </p:spPr>
        </p:pic>
      </p:grpSp>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Simulating</a:t>
            </a:r>
            <a:r>
              <a:rPr kumimoji="0" lang="en-US" sz="4000" b="0" i="0" u="none" strike="noStrike" kern="1200" cap="none" spc="30" normalizeH="0" noProof="0" dirty="0">
                <a:ln>
                  <a:noFill/>
                </a:ln>
                <a:solidFill>
                  <a:schemeClr val="tx1"/>
                </a:solidFill>
                <a:effectLst/>
                <a:uLnTx/>
                <a:uFillTx/>
                <a:latin typeface="Century Gothic"/>
                <a:ea typeface="+mj-ea"/>
                <a:cs typeface="+mj-cs"/>
              </a:rPr>
              <a:t> local adaptation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sp>
        <p:nvSpPr>
          <p:cNvPr id="2" name="Rectangle 1">
            <a:extLst>
              <a:ext uri="{FF2B5EF4-FFF2-40B4-BE49-F238E27FC236}">
                <a16:creationId xmlns:a16="http://schemas.microsoft.com/office/drawing/2014/main" id="{EC3744EE-69F7-BA4D-0F01-536D4212172A}"/>
              </a:ext>
            </a:extLst>
          </p:cNvPr>
          <p:cNvSpPr>
            <a:spLocks/>
          </p:cNvSpPr>
          <p:nvPr/>
        </p:nvSpPr>
        <p:spPr>
          <a:xfrm>
            <a:off x="368300" y="1188720"/>
            <a:ext cx="11430000" cy="22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8D1826-51DA-ADA1-179E-5BC1A75F7C00}"/>
              </a:ext>
            </a:extLst>
          </p:cNvPr>
          <p:cNvSpPr>
            <a:spLocks/>
          </p:cNvSpPr>
          <p:nvPr/>
        </p:nvSpPr>
        <p:spPr>
          <a:xfrm>
            <a:off x="11612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ectangle 5">
            <a:extLst>
              <a:ext uri="{FF2B5EF4-FFF2-40B4-BE49-F238E27FC236}">
                <a16:creationId xmlns:a16="http://schemas.microsoft.com/office/drawing/2014/main" id="{653E9492-0C6A-FBBE-AA58-A8D6FE334875}"/>
              </a:ext>
            </a:extLst>
          </p:cNvPr>
          <p:cNvSpPr>
            <a:spLocks/>
          </p:cNvSpPr>
          <p:nvPr/>
        </p:nvSpPr>
        <p:spPr>
          <a:xfrm>
            <a:off x="24884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 name="Rectangle 6">
            <a:extLst>
              <a:ext uri="{FF2B5EF4-FFF2-40B4-BE49-F238E27FC236}">
                <a16:creationId xmlns:a16="http://schemas.microsoft.com/office/drawing/2014/main" id="{0732DA40-3E30-7658-EC7B-4D85E149D174}"/>
              </a:ext>
            </a:extLst>
          </p:cNvPr>
          <p:cNvSpPr>
            <a:spLocks/>
          </p:cNvSpPr>
          <p:nvPr/>
        </p:nvSpPr>
        <p:spPr>
          <a:xfrm>
            <a:off x="49204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 name="Rectangle 7">
            <a:extLst>
              <a:ext uri="{FF2B5EF4-FFF2-40B4-BE49-F238E27FC236}">
                <a16:creationId xmlns:a16="http://schemas.microsoft.com/office/drawing/2014/main" id="{ECA0B790-B0C1-6060-C2F3-DA034E05B2FC}"/>
              </a:ext>
            </a:extLst>
          </p:cNvPr>
          <p:cNvSpPr>
            <a:spLocks/>
          </p:cNvSpPr>
          <p:nvPr/>
        </p:nvSpPr>
        <p:spPr>
          <a:xfrm>
            <a:off x="590448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9" name="Rectangle 8">
            <a:extLst>
              <a:ext uri="{FF2B5EF4-FFF2-40B4-BE49-F238E27FC236}">
                <a16:creationId xmlns:a16="http://schemas.microsoft.com/office/drawing/2014/main" id="{71E52E17-8E1B-7FF9-0EB3-9805FF7BCF90}"/>
              </a:ext>
            </a:extLst>
          </p:cNvPr>
          <p:cNvSpPr>
            <a:spLocks/>
          </p:cNvSpPr>
          <p:nvPr/>
        </p:nvSpPr>
        <p:spPr>
          <a:xfrm>
            <a:off x="666038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0" name="Rectangle 9">
            <a:extLst>
              <a:ext uri="{FF2B5EF4-FFF2-40B4-BE49-F238E27FC236}">
                <a16:creationId xmlns:a16="http://schemas.microsoft.com/office/drawing/2014/main" id="{D284FE4C-D50F-EB26-E66F-398FC3CEF6CC}"/>
              </a:ext>
            </a:extLst>
          </p:cNvPr>
          <p:cNvSpPr>
            <a:spLocks/>
          </p:cNvSpPr>
          <p:nvPr/>
        </p:nvSpPr>
        <p:spPr>
          <a:xfrm>
            <a:off x="730681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6E83FD34-099B-6AFB-5976-9E4EE10CE1AB}"/>
              </a:ext>
            </a:extLst>
          </p:cNvPr>
          <p:cNvSpPr>
            <a:spLocks/>
          </p:cNvSpPr>
          <p:nvPr/>
        </p:nvSpPr>
        <p:spPr>
          <a:xfrm>
            <a:off x="84320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1E2A4689-D9CF-EE74-8DB8-FBAB059B162E}"/>
              </a:ext>
            </a:extLst>
          </p:cNvPr>
          <p:cNvSpPr>
            <a:spLocks/>
          </p:cNvSpPr>
          <p:nvPr/>
        </p:nvSpPr>
        <p:spPr>
          <a:xfrm>
            <a:off x="114038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3" name="Rectangle 12">
            <a:extLst>
              <a:ext uri="{FF2B5EF4-FFF2-40B4-BE49-F238E27FC236}">
                <a16:creationId xmlns:a16="http://schemas.microsoft.com/office/drawing/2014/main" id="{5EC1B1AA-5239-5434-FE46-4DA85ACDA00A}"/>
              </a:ext>
            </a:extLst>
          </p:cNvPr>
          <p:cNvSpPr>
            <a:spLocks/>
          </p:cNvSpPr>
          <p:nvPr/>
        </p:nvSpPr>
        <p:spPr>
          <a:xfrm>
            <a:off x="1077429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4" name="Rectangle 13">
            <a:extLst>
              <a:ext uri="{FF2B5EF4-FFF2-40B4-BE49-F238E27FC236}">
                <a16:creationId xmlns:a16="http://schemas.microsoft.com/office/drawing/2014/main" id="{C6EFBEA1-5C76-B453-C574-EFF710C2A085}"/>
              </a:ext>
            </a:extLst>
          </p:cNvPr>
          <p:cNvSpPr>
            <a:spLocks/>
          </p:cNvSpPr>
          <p:nvPr/>
        </p:nvSpPr>
        <p:spPr>
          <a:xfrm>
            <a:off x="94353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8" name="Rectangle 17">
            <a:extLst>
              <a:ext uri="{FF2B5EF4-FFF2-40B4-BE49-F238E27FC236}">
                <a16:creationId xmlns:a16="http://schemas.microsoft.com/office/drawing/2014/main" id="{FE319B79-F199-E537-0A93-2BFD67C00E42}"/>
              </a:ext>
            </a:extLst>
          </p:cNvPr>
          <p:cNvSpPr>
            <a:spLocks/>
          </p:cNvSpPr>
          <p:nvPr/>
        </p:nvSpPr>
        <p:spPr>
          <a:xfrm>
            <a:off x="154355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9" name="Rectangle 18">
            <a:extLst>
              <a:ext uri="{FF2B5EF4-FFF2-40B4-BE49-F238E27FC236}">
                <a16:creationId xmlns:a16="http://schemas.microsoft.com/office/drawing/2014/main" id="{F194AE16-DE77-7FEA-D312-4271476D165D}"/>
              </a:ext>
            </a:extLst>
          </p:cNvPr>
          <p:cNvSpPr>
            <a:spLocks/>
          </p:cNvSpPr>
          <p:nvPr/>
        </p:nvSpPr>
        <p:spPr>
          <a:xfrm>
            <a:off x="323519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0" name="Rectangle 19">
            <a:extLst>
              <a:ext uri="{FF2B5EF4-FFF2-40B4-BE49-F238E27FC236}">
                <a16:creationId xmlns:a16="http://schemas.microsoft.com/office/drawing/2014/main" id="{02655627-AB70-61FC-646C-1E471D6DFCCF}"/>
              </a:ext>
            </a:extLst>
          </p:cNvPr>
          <p:cNvSpPr>
            <a:spLocks/>
          </p:cNvSpPr>
          <p:nvPr/>
        </p:nvSpPr>
        <p:spPr>
          <a:xfrm>
            <a:off x="446633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DA52CC57-52C6-5D83-D94D-5BDB15206910}"/>
              </a:ext>
            </a:extLst>
          </p:cNvPr>
          <p:cNvSpPr>
            <a:spLocks/>
          </p:cNvSpPr>
          <p:nvPr/>
        </p:nvSpPr>
        <p:spPr>
          <a:xfrm>
            <a:off x="5052385"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2" name="Rectangle 21">
            <a:extLst>
              <a:ext uri="{FF2B5EF4-FFF2-40B4-BE49-F238E27FC236}">
                <a16:creationId xmlns:a16="http://schemas.microsoft.com/office/drawing/2014/main" id="{2CD8FDB2-B00E-4CE8-C517-167751CB0671}"/>
              </a:ext>
            </a:extLst>
          </p:cNvPr>
          <p:cNvSpPr>
            <a:spLocks/>
          </p:cNvSpPr>
          <p:nvPr/>
        </p:nvSpPr>
        <p:spPr>
          <a:xfrm>
            <a:off x="643253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DC15227E-B188-754D-6238-F5A5A331B910}"/>
              </a:ext>
            </a:extLst>
          </p:cNvPr>
          <p:cNvSpPr>
            <a:spLocks/>
          </p:cNvSpPr>
          <p:nvPr/>
        </p:nvSpPr>
        <p:spPr>
          <a:xfrm>
            <a:off x="789217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4" name="Rectangle 23">
            <a:extLst>
              <a:ext uri="{FF2B5EF4-FFF2-40B4-BE49-F238E27FC236}">
                <a16:creationId xmlns:a16="http://schemas.microsoft.com/office/drawing/2014/main" id="{A68AB6B7-5279-22AD-1EC6-C969C008C3C0}"/>
              </a:ext>
            </a:extLst>
          </p:cNvPr>
          <p:cNvSpPr>
            <a:spLocks/>
          </p:cNvSpPr>
          <p:nvPr/>
        </p:nvSpPr>
        <p:spPr>
          <a:xfrm>
            <a:off x="10114049"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Rectangle 24">
            <a:extLst>
              <a:ext uri="{FF2B5EF4-FFF2-40B4-BE49-F238E27FC236}">
                <a16:creationId xmlns:a16="http://schemas.microsoft.com/office/drawing/2014/main" id="{9A44B1D3-F955-83A8-ECCD-3257658AD003}"/>
              </a:ext>
            </a:extLst>
          </p:cNvPr>
          <p:cNvSpPr>
            <a:spLocks/>
          </p:cNvSpPr>
          <p:nvPr/>
        </p:nvSpPr>
        <p:spPr>
          <a:xfrm>
            <a:off x="11416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Rectangle 25">
            <a:extLst>
              <a:ext uri="{FF2B5EF4-FFF2-40B4-BE49-F238E27FC236}">
                <a16:creationId xmlns:a16="http://schemas.microsoft.com/office/drawing/2014/main" id="{358DF47A-78C5-2C1A-D8C7-BC25B2C85DD6}"/>
              </a:ext>
            </a:extLst>
          </p:cNvPr>
          <p:cNvSpPr>
            <a:spLocks/>
          </p:cNvSpPr>
          <p:nvPr/>
        </p:nvSpPr>
        <p:spPr>
          <a:xfrm>
            <a:off x="1116253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ED63E4F2-E8EE-62E1-73F3-A3599F5B987E}"/>
              </a:ext>
            </a:extLst>
          </p:cNvPr>
          <p:cNvSpPr>
            <a:spLocks/>
          </p:cNvSpPr>
          <p:nvPr/>
        </p:nvSpPr>
        <p:spPr>
          <a:xfrm>
            <a:off x="30049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ectangle 16">
            <a:extLst>
              <a:ext uri="{FF2B5EF4-FFF2-40B4-BE49-F238E27FC236}">
                <a16:creationId xmlns:a16="http://schemas.microsoft.com/office/drawing/2014/main" id="{61CF2383-B00E-8B1D-28BB-8C598B082C70}"/>
              </a:ext>
            </a:extLst>
          </p:cNvPr>
          <p:cNvSpPr>
            <a:spLocks/>
          </p:cNvSpPr>
          <p:nvPr/>
        </p:nvSpPr>
        <p:spPr>
          <a:xfrm>
            <a:off x="5986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300FE3BD-A33D-FD08-BFFA-4DB664DFA8D8}"/>
              </a:ext>
            </a:extLst>
          </p:cNvPr>
          <p:cNvSpPr>
            <a:spLocks/>
          </p:cNvSpPr>
          <p:nvPr/>
        </p:nvSpPr>
        <p:spPr>
          <a:xfrm>
            <a:off x="865047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5AAD5410-EE2E-A4A5-ABCC-D1CC40A87028}"/>
              </a:ext>
            </a:extLst>
          </p:cNvPr>
          <p:cNvSpPr>
            <a:spLocks/>
          </p:cNvSpPr>
          <p:nvPr/>
        </p:nvSpPr>
        <p:spPr>
          <a:xfrm>
            <a:off x="3805047"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DD41ABBA-4ABA-B9AA-3928-558F4CF3C197}"/>
              </a:ext>
            </a:extLst>
          </p:cNvPr>
          <p:cNvSpPr>
            <a:spLocks/>
          </p:cNvSpPr>
          <p:nvPr/>
        </p:nvSpPr>
        <p:spPr>
          <a:xfrm>
            <a:off x="9015860" y="1190336"/>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EA68AA14-2E92-2EEE-503D-3758682E784B}"/>
              </a:ext>
            </a:extLst>
          </p:cNvPr>
          <p:cNvSpPr>
            <a:spLocks/>
          </p:cNvSpPr>
          <p:nvPr/>
        </p:nvSpPr>
        <p:spPr>
          <a:xfrm>
            <a:off x="5364846"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4ACAF49A-2969-150C-301E-030B2B9E9F04}"/>
              </a:ext>
            </a:extLst>
          </p:cNvPr>
          <p:cNvSpPr>
            <a:spLocks/>
          </p:cNvSpPr>
          <p:nvPr/>
        </p:nvSpPr>
        <p:spPr>
          <a:xfrm>
            <a:off x="10431148"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098C08B7-AF63-8DD8-3BEB-8DC9BC98B9FC}"/>
              </a:ext>
            </a:extLst>
          </p:cNvPr>
          <p:cNvSpPr>
            <a:spLocks/>
          </p:cNvSpPr>
          <p:nvPr/>
        </p:nvSpPr>
        <p:spPr>
          <a:xfrm>
            <a:off x="1886080"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1CB6F5DB-2E17-5F51-9F19-C9721FA14FFB}"/>
              </a:ext>
            </a:extLst>
          </p:cNvPr>
          <p:cNvSpPr>
            <a:spLocks/>
          </p:cNvSpPr>
          <p:nvPr/>
        </p:nvSpPr>
        <p:spPr>
          <a:xfrm>
            <a:off x="2293874"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7" name="Rectangle 36">
            <a:extLst>
              <a:ext uri="{FF2B5EF4-FFF2-40B4-BE49-F238E27FC236}">
                <a16:creationId xmlns:a16="http://schemas.microsoft.com/office/drawing/2014/main" id="{D04615F5-4827-583E-39A0-D430A29D502C}"/>
              </a:ext>
            </a:extLst>
          </p:cNvPr>
          <p:cNvSpPr>
            <a:spLocks/>
          </p:cNvSpPr>
          <p:nvPr/>
        </p:nvSpPr>
        <p:spPr>
          <a:xfrm>
            <a:off x="4135691" y="1188720"/>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8" name="Rectangle 37">
            <a:extLst>
              <a:ext uri="{FF2B5EF4-FFF2-40B4-BE49-F238E27FC236}">
                <a16:creationId xmlns:a16="http://schemas.microsoft.com/office/drawing/2014/main" id="{B0D174E1-BCDE-9040-56E8-B525FAD8209B}"/>
              </a:ext>
            </a:extLst>
          </p:cNvPr>
          <p:cNvSpPr>
            <a:spLocks/>
          </p:cNvSpPr>
          <p:nvPr/>
        </p:nvSpPr>
        <p:spPr>
          <a:xfrm>
            <a:off x="7023862"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9" name="Rectangle 38">
            <a:extLst>
              <a:ext uri="{FF2B5EF4-FFF2-40B4-BE49-F238E27FC236}">
                <a16:creationId xmlns:a16="http://schemas.microsoft.com/office/drawing/2014/main" id="{3D4D85E0-D047-F068-E893-52FF34720450}"/>
              </a:ext>
            </a:extLst>
          </p:cNvPr>
          <p:cNvSpPr>
            <a:spLocks/>
          </p:cNvSpPr>
          <p:nvPr/>
        </p:nvSpPr>
        <p:spPr>
          <a:xfrm>
            <a:off x="6252724"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0" name="Rectangle 39">
            <a:extLst>
              <a:ext uri="{FF2B5EF4-FFF2-40B4-BE49-F238E27FC236}">
                <a16:creationId xmlns:a16="http://schemas.microsoft.com/office/drawing/2014/main" id="{B6923F14-6235-C277-D060-9EB8556A697E}"/>
              </a:ext>
            </a:extLst>
          </p:cNvPr>
          <p:cNvSpPr>
            <a:spLocks/>
          </p:cNvSpPr>
          <p:nvPr/>
        </p:nvSpPr>
        <p:spPr>
          <a:xfrm>
            <a:off x="9676638" y="1187104"/>
            <a:ext cx="9144" cy="228600"/>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41" name="TextBox 40">
            <a:extLst>
              <a:ext uri="{FF2B5EF4-FFF2-40B4-BE49-F238E27FC236}">
                <a16:creationId xmlns:a16="http://schemas.microsoft.com/office/drawing/2014/main" id="{CEBF84FD-9C09-01EB-7D53-76BE31867371}"/>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pic>
        <p:nvPicPr>
          <p:cNvPr id="44" name="Picture 43" descr="A drawing of a white and brown jelly&#10;&#10;Description automatically generated with medium confidence">
            <a:extLst>
              <a:ext uri="{FF2B5EF4-FFF2-40B4-BE49-F238E27FC236}">
                <a16:creationId xmlns:a16="http://schemas.microsoft.com/office/drawing/2014/main" id="{AD96B770-7A07-1B74-BEA9-799012441ADE}"/>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01274" y="2103120"/>
            <a:ext cx="228600" cy="295233"/>
          </a:xfrm>
          <a:prstGeom prst="rect">
            <a:avLst/>
          </a:prstGeom>
        </p:spPr>
      </p:pic>
      <p:pic>
        <p:nvPicPr>
          <p:cNvPr id="46" name="Picture 45" descr="A drawing of a white and brown jelly&#10;&#10;Description automatically generated with medium confidence">
            <a:extLst>
              <a:ext uri="{FF2B5EF4-FFF2-40B4-BE49-F238E27FC236}">
                <a16:creationId xmlns:a16="http://schemas.microsoft.com/office/drawing/2014/main" id="{AE15D195-B516-C4F4-7842-4851937383B5}"/>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634253" y="5505800"/>
            <a:ext cx="228600" cy="295233"/>
          </a:xfrm>
          <a:prstGeom prst="rect">
            <a:avLst/>
          </a:prstGeom>
        </p:spPr>
      </p:pic>
      <p:pic>
        <p:nvPicPr>
          <p:cNvPr id="49" name="Picture 48" descr="A drawing of a white and brown jelly&#10;&#10;Description automatically generated with medium confidence">
            <a:extLst>
              <a:ext uri="{FF2B5EF4-FFF2-40B4-BE49-F238E27FC236}">
                <a16:creationId xmlns:a16="http://schemas.microsoft.com/office/drawing/2014/main" id="{CB91DD59-09DA-E4BA-972E-A8606E629DE2}"/>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663576" y="4561258"/>
            <a:ext cx="228600" cy="295233"/>
          </a:xfrm>
          <a:prstGeom prst="rect">
            <a:avLst/>
          </a:prstGeom>
        </p:spPr>
      </p:pic>
      <p:pic>
        <p:nvPicPr>
          <p:cNvPr id="50" name="Picture 49" descr="A drawing of a white and brown jelly&#10;&#10;Description automatically generated with medium confidence">
            <a:extLst>
              <a:ext uri="{FF2B5EF4-FFF2-40B4-BE49-F238E27FC236}">
                <a16:creationId xmlns:a16="http://schemas.microsoft.com/office/drawing/2014/main" id="{B4EF1A05-3BE2-563C-6550-431B0652B38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321038" y="3062433"/>
            <a:ext cx="228600" cy="295233"/>
          </a:xfrm>
          <a:prstGeom prst="rect">
            <a:avLst/>
          </a:prstGeom>
        </p:spPr>
      </p:pic>
      <p:pic>
        <p:nvPicPr>
          <p:cNvPr id="51" name="Picture 50" descr="A drawing of a white and brown jelly&#10;&#10;Description automatically generated with medium confidence">
            <a:extLst>
              <a:ext uri="{FF2B5EF4-FFF2-40B4-BE49-F238E27FC236}">
                <a16:creationId xmlns:a16="http://schemas.microsoft.com/office/drawing/2014/main" id="{B25BF6C0-6B40-D103-8818-BBDAE6A98CD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256281" y="2615035"/>
            <a:ext cx="228600" cy="295233"/>
          </a:xfrm>
          <a:prstGeom prst="rect">
            <a:avLst/>
          </a:prstGeom>
        </p:spPr>
      </p:pic>
      <p:pic>
        <p:nvPicPr>
          <p:cNvPr id="52" name="Picture 51" descr="A drawing of a white and brown jelly&#10;&#10;Description automatically generated with medium confidence">
            <a:extLst>
              <a:ext uri="{FF2B5EF4-FFF2-40B4-BE49-F238E27FC236}">
                <a16:creationId xmlns:a16="http://schemas.microsoft.com/office/drawing/2014/main" id="{B7550976-E213-F092-B104-819F4AC13F4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703440" y="3128112"/>
            <a:ext cx="228600" cy="295233"/>
          </a:xfrm>
          <a:prstGeom prst="rect">
            <a:avLst/>
          </a:prstGeom>
        </p:spPr>
      </p:pic>
      <p:pic>
        <p:nvPicPr>
          <p:cNvPr id="58" name="Picture 57" descr="A drawing of a white and brown jelly&#10;&#10;Description automatically generated with medium confidence">
            <a:extLst>
              <a:ext uri="{FF2B5EF4-FFF2-40B4-BE49-F238E27FC236}">
                <a16:creationId xmlns:a16="http://schemas.microsoft.com/office/drawing/2014/main" id="{587F0561-7BED-6524-4C63-C2A52EAFF2A9}"/>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212582" y="4855531"/>
            <a:ext cx="228600" cy="295233"/>
          </a:xfrm>
          <a:prstGeom prst="rect">
            <a:avLst/>
          </a:prstGeom>
        </p:spPr>
      </p:pic>
      <p:pic>
        <p:nvPicPr>
          <p:cNvPr id="70" name="Picture 69" descr="A drawing of a white and brown jelly&#10;&#10;Description automatically generated with medium confidence">
            <a:extLst>
              <a:ext uri="{FF2B5EF4-FFF2-40B4-BE49-F238E27FC236}">
                <a16:creationId xmlns:a16="http://schemas.microsoft.com/office/drawing/2014/main" id="{8BFD133D-D9C8-7E68-EA8E-67DF9D25415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079508" y="3738136"/>
            <a:ext cx="228600" cy="295233"/>
          </a:xfrm>
          <a:prstGeom prst="rect">
            <a:avLst/>
          </a:prstGeom>
        </p:spPr>
      </p:pic>
      <p:pic>
        <p:nvPicPr>
          <p:cNvPr id="75" name="Picture 74" descr="A drawing of a white and brown jelly&#10;&#10;Description automatically generated with medium confidence">
            <a:extLst>
              <a:ext uri="{FF2B5EF4-FFF2-40B4-BE49-F238E27FC236}">
                <a16:creationId xmlns:a16="http://schemas.microsoft.com/office/drawing/2014/main" id="{443E8E8D-EAD0-5224-B98B-C439E608A6F5}"/>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77436" y="4228058"/>
            <a:ext cx="228600" cy="295233"/>
          </a:xfrm>
          <a:prstGeom prst="rect">
            <a:avLst/>
          </a:prstGeom>
        </p:spPr>
      </p:pic>
      <p:pic>
        <p:nvPicPr>
          <p:cNvPr id="76" name="Picture 75" descr="A drawing of a white and brown jelly&#10;&#10;Description automatically generated with medium confidence">
            <a:extLst>
              <a:ext uri="{FF2B5EF4-FFF2-40B4-BE49-F238E27FC236}">
                <a16:creationId xmlns:a16="http://schemas.microsoft.com/office/drawing/2014/main" id="{20005BD5-9CF1-7C43-389E-019B0413B0D9}"/>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52777" y="2854537"/>
            <a:ext cx="228600" cy="295233"/>
          </a:xfrm>
          <a:prstGeom prst="rect">
            <a:avLst/>
          </a:prstGeom>
        </p:spPr>
      </p:pic>
      <p:pic>
        <p:nvPicPr>
          <p:cNvPr id="81" name="Picture 80" descr="A drawing of a white and brown jelly&#10;&#10;Description automatically generated with medium confidence">
            <a:extLst>
              <a:ext uri="{FF2B5EF4-FFF2-40B4-BE49-F238E27FC236}">
                <a16:creationId xmlns:a16="http://schemas.microsoft.com/office/drawing/2014/main" id="{A6202133-9D1E-D190-2AB4-E94AA36C1C88}"/>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029085" y="3690363"/>
            <a:ext cx="228600" cy="295233"/>
          </a:xfrm>
          <a:prstGeom prst="rect">
            <a:avLst/>
          </a:prstGeom>
        </p:spPr>
      </p:pic>
      <p:pic>
        <p:nvPicPr>
          <p:cNvPr id="83" name="Picture 82" descr="A drawing of a white and brown jelly&#10;&#10;Description automatically generated with medium confidence">
            <a:extLst>
              <a:ext uri="{FF2B5EF4-FFF2-40B4-BE49-F238E27FC236}">
                <a16:creationId xmlns:a16="http://schemas.microsoft.com/office/drawing/2014/main" id="{FAC9C6E7-78CD-44DC-900B-F6C7E19825D4}"/>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703516" y="4141425"/>
            <a:ext cx="228600" cy="295233"/>
          </a:xfrm>
          <a:prstGeom prst="rect">
            <a:avLst/>
          </a:prstGeom>
        </p:spPr>
      </p:pic>
      <p:pic>
        <p:nvPicPr>
          <p:cNvPr id="32" name="Picture 31" descr="A drawing of a white and brown jelly&#10;&#10;Description automatically generated with medium confidence">
            <a:extLst>
              <a:ext uri="{FF2B5EF4-FFF2-40B4-BE49-F238E27FC236}">
                <a16:creationId xmlns:a16="http://schemas.microsoft.com/office/drawing/2014/main" id="{8431DE3E-C00E-A430-FE0E-3D2780641880}"/>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6786653" y="5164973"/>
            <a:ext cx="228600" cy="295233"/>
          </a:xfrm>
          <a:prstGeom prst="rect">
            <a:avLst/>
          </a:prstGeom>
        </p:spPr>
      </p:pic>
      <p:pic>
        <p:nvPicPr>
          <p:cNvPr id="42" name="Picture 41" descr="A drawing of a white and brown jelly&#10;&#10;Description automatically generated with medium confidence">
            <a:extLst>
              <a:ext uri="{FF2B5EF4-FFF2-40B4-BE49-F238E27FC236}">
                <a16:creationId xmlns:a16="http://schemas.microsoft.com/office/drawing/2014/main" id="{F715D048-77FD-A9B3-1896-3E397356A667}"/>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7871468" y="4220431"/>
            <a:ext cx="228600" cy="295233"/>
          </a:xfrm>
          <a:prstGeom prst="rect">
            <a:avLst/>
          </a:prstGeom>
        </p:spPr>
      </p:pic>
      <p:pic>
        <p:nvPicPr>
          <p:cNvPr id="43" name="Picture 42" descr="A drawing of a white and brown jelly&#10;&#10;Description automatically generated with medium confidence">
            <a:extLst>
              <a:ext uri="{FF2B5EF4-FFF2-40B4-BE49-F238E27FC236}">
                <a16:creationId xmlns:a16="http://schemas.microsoft.com/office/drawing/2014/main" id="{320C162F-9B94-2888-9C74-142C020495C6}"/>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545322" y="2949976"/>
            <a:ext cx="228600" cy="295233"/>
          </a:xfrm>
          <a:prstGeom prst="rect">
            <a:avLst/>
          </a:prstGeom>
        </p:spPr>
      </p:pic>
      <p:pic>
        <p:nvPicPr>
          <p:cNvPr id="47" name="Picture 46" descr="A drawing of a white and brown jelly&#10;&#10;Description automatically generated with medium confidence">
            <a:extLst>
              <a:ext uri="{FF2B5EF4-FFF2-40B4-BE49-F238E27FC236}">
                <a16:creationId xmlns:a16="http://schemas.microsoft.com/office/drawing/2014/main" id="{0856AB23-D5F6-84F2-40BB-FF2369C1710D}"/>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766241" y="2313536"/>
            <a:ext cx="228600" cy="295233"/>
          </a:xfrm>
          <a:prstGeom prst="rect">
            <a:avLst/>
          </a:prstGeom>
        </p:spPr>
      </p:pic>
      <p:pic>
        <p:nvPicPr>
          <p:cNvPr id="48" name="Picture 47" descr="A drawing of a white and brown jelly&#10;&#10;Description automatically generated with medium confidence">
            <a:extLst>
              <a:ext uri="{FF2B5EF4-FFF2-40B4-BE49-F238E27FC236}">
                <a16:creationId xmlns:a16="http://schemas.microsoft.com/office/drawing/2014/main" id="{B0368772-4AC9-5496-AD66-53AD75381997}"/>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9029085" y="1716120"/>
            <a:ext cx="228600" cy="295233"/>
          </a:xfrm>
          <a:prstGeom prst="rect">
            <a:avLst/>
          </a:prstGeom>
        </p:spPr>
      </p:pic>
      <p:pic>
        <p:nvPicPr>
          <p:cNvPr id="57" name="Picture 56" descr="A drawing of a white and brown jelly&#10;&#10;Description automatically generated with medium confidence">
            <a:extLst>
              <a:ext uri="{FF2B5EF4-FFF2-40B4-BE49-F238E27FC236}">
                <a16:creationId xmlns:a16="http://schemas.microsoft.com/office/drawing/2014/main" id="{71EE1434-6182-4FFF-525F-7120630335C4}"/>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7981400" y="4855530"/>
            <a:ext cx="228600" cy="295233"/>
          </a:xfrm>
          <a:prstGeom prst="rect">
            <a:avLst/>
          </a:prstGeom>
        </p:spPr>
      </p:pic>
      <p:pic>
        <p:nvPicPr>
          <p:cNvPr id="60" name="Picture 59" descr="A drawing of a white and brown jelly&#10;&#10;Description automatically generated with medium confidence">
            <a:extLst>
              <a:ext uri="{FF2B5EF4-FFF2-40B4-BE49-F238E27FC236}">
                <a16:creationId xmlns:a16="http://schemas.microsoft.com/office/drawing/2014/main" id="{8957FC5E-C5FB-335F-CBD6-CAAFB3DA8A12}"/>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8441182" y="4246863"/>
            <a:ext cx="228600" cy="295233"/>
          </a:xfrm>
          <a:prstGeom prst="rect">
            <a:avLst/>
          </a:prstGeom>
        </p:spPr>
      </p:pic>
      <p:pic>
        <p:nvPicPr>
          <p:cNvPr id="67" name="Picture 66" descr="A drawing of a white and brown jelly&#10;&#10;Description automatically generated with medium confidence">
            <a:extLst>
              <a:ext uri="{FF2B5EF4-FFF2-40B4-BE49-F238E27FC236}">
                <a16:creationId xmlns:a16="http://schemas.microsoft.com/office/drawing/2014/main" id="{022178CA-CCC2-14E5-E26D-AD72EF2B58C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118174" y="3468626"/>
            <a:ext cx="228600" cy="295233"/>
          </a:xfrm>
          <a:prstGeom prst="rect">
            <a:avLst/>
          </a:prstGeom>
        </p:spPr>
      </p:pic>
      <p:pic>
        <p:nvPicPr>
          <p:cNvPr id="82" name="Picture 81" descr="A drawing of a white and brown jelly&#10;&#10;Description automatically generated with medium confidence">
            <a:extLst>
              <a:ext uri="{FF2B5EF4-FFF2-40B4-BE49-F238E27FC236}">
                <a16:creationId xmlns:a16="http://schemas.microsoft.com/office/drawing/2014/main" id="{B59F10DF-C4EA-917F-669B-59BF65516B46}"/>
              </a:ext>
            </a:extLst>
          </p:cNvPr>
          <p:cNvPicPr>
            <a:picLocks noChangeAspect="1"/>
          </p:cNvPicPr>
          <p:nvPr/>
        </p:nvPicPr>
        <p:blipFill>
          <a:blip r:embed="rId5">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8441182" y="3442090"/>
            <a:ext cx="228600" cy="295233"/>
          </a:xfrm>
          <a:prstGeom prst="rect">
            <a:avLst/>
          </a:prstGeom>
        </p:spPr>
      </p:pic>
      <p:pic>
        <p:nvPicPr>
          <p:cNvPr id="84" name="Picture 83" descr="A drawing of a white and brown jelly&#10;&#10;Description automatically generated with medium confidence">
            <a:extLst>
              <a:ext uri="{FF2B5EF4-FFF2-40B4-BE49-F238E27FC236}">
                <a16:creationId xmlns:a16="http://schemas.microsoft.com/office/drawing/2014/main" id="{6E636465-B37C-78A4-4CC2-D7F911FC2897}"/>
              </a:ext>
            </a:extLst>
          </p:cNvPr>
          <p:cNvPicPr>
            <a:picLocks noChangeAspect="1"/>
          </p:cNvPicPr>
          <p:nvPr/>
        </p:nvPicPr>
        <p:blipFill>
          <a:blip r:embed="rId5">
            <a:duotone>
              <a:prstClr val="black"/>
              <a:srgbClr val="EF6441">
                <a:tint val="45000"/>
                <a:satMod val="400000"/>
              </a:srgbClr>
            </a:duotone>
            <a:extLst>
              <a:ext uri="{28A0092B-C50C-407E-A947-70E740481C1C}">
                <a14:useLocalDpi xmlns:a14="http://schemas.microsoft.com/office/drawing/2010/main" val="0"/>
              </a:ext>
            </a:extLst>
          </a:blip>
          <a:stretch>
            <a:fillRect/>
          </a:stretch>
        </p:blipFill>
        <p:spPr>
          <a:xfrm>
            <a:off x="8888775" y="3982850"/>
            <a:ext cx="228600" cy="295233"/>
          </a:xfrm>
          <a:prstGeom prst="rect">
            <a:avLst/>
          </a:prstGeom>
        </p:spPr>
      </p:pic>
      <p:pic>
        <p:nvPicPr>
          <p:cNvPr id="85" name="Picture 84" descr="A drawing of a white and brown jelly&#10;&#10;Description automatically generated with medium confidence">
            <a:extLst>
              <a:ext uri="{FF2B5EF4-FFF2-40B4-BE49-F238E27FC236}">
                <a16:creationId xmlns:a16="http://schemas.microsoft.com/office/drawing/2014/main" id="{E53C7FAC-78EF-2B35-BE4E-A9115231824B}"/>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9643690" y="2925889"/>
            <a:ext cx="228600" cy="295233"/>
          </a:xfrm>
          <a:prstGeom prst="rect">
            <a:avLst/>
          </a:prstGeom>
        </p:spPr>
      </p:pic>
      <p:pic>
        <p:nvPicPr>
          <p:cNvPr id="86" name="Picture 85" descr="A drawing of a white and brown jelly&#10;&#10;Description automatically generated with medium confidence">
            <a:extLst>
              <a:ext uri="{FF2B5EF4-FFF2-40B4-BE49-F238E27FC236}">
                <a16:creationId xmlns:a16="http://schemas.microsoft.com/office/drawing/2014/main" id="{70C59889-6A1D-14FA-FF93-F9E142FEBCB0}"/>
              </a:ext>
            </a:extLst>
          </p:cNvPr>
          <p:cNvPicPr>
            <a:picLocks noChangeAspect="1"/>
          </p:cNvPicPr>
          <p:nvPr/>
        </p:nvPicPr>
        <p:blipFill>
          <a:blip r:embed="rId5">
            <a:duotone>
              <a:prstClr val="black"/>
              <a:srgbClr val="C3E9A2">
                <a:tint val="45000"/>
                <a:satMod val="400000"/>
              </a:srgbClr>
            </a:duotone>
            <a:extLst>
              <a:ext uri="{28A0092B-C50C-407E-A947-70E740481C1C}">
                <a14:useLocalDpi xmlns:a14="http://schemas.microsoft.com/office/drawing/2010/main" val="0"/>
              </a:ext>
            </a:extLst>
          </a:blip>
          <a:stretch>
            <a:fillRect/>
          </a:stretch>
        </p:blipFill>
        <p:spPr>
          <a:xfrm>
            <a:off x="10275027" y="2223197"/>
            <a:ext cx="228600" cy="295233"/>
          </a:xfrm>
          <a:prstGeom prst="rect">
            <a:avLst/>
          </a:prstGeom>
        </p:spPr>
      </p:pic>
      <p:pic>
        <p:nvPicPr>
          <p:cNvPr id="87" name="Picture 86" descr="A drawing of a white and brown jelly&#10;&#10;Description automatically generated with medium confidence">
            <a:extLst>
              <a:ext uri="{FF2B5EF4-FFF2-40B4-BE49-F238E27FC236}">
                <a16:creationId xmlns:a16="http://schemas.microsoft.com/office/drawing/2014/main" id="{779062C6-7C33-2C9C-2A50-01C2FD4A2F1A}"/>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9330182" y="3325388"/>
            <a:ext cx="228600" cy="295233"/>
          </a:xfrm>
          <a:prstGeom prst="rect">
            <a:avLst/>
          </a:prstGeom>
        </p:spPr>
      </p:pic>
      <p:pic>
        <p:nvPicPr>
          <p:cNvPr id="88" name="Picture 87" descr="A drawing of a white and brown jelly&#10;&#10;Description automatically generated with medium confidence">
            <a:extLst>
              <a:ext uri="{FF2B5EF4-FFF2-40B4-BE49-F238E27FC236}">
                <a16:creationId xmlns:a16="http://schemas.microsoft.com/office/drawing/2014/main" id="{26C4FE23-FAF5-0E61-48D4-441E7BC04CE8}"/>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552777" y="3357666"/>
            <a:ext cx="228600" cy="295233"/>
          </a:xfrm>
          <a:prstGeom prst="rect">
            <a:avLst/>
          </a:prstGeom>
        </p:spPr>
      </p:pic>
      <p:pic>
        <p:nvPicPr>
          <p:cNvPr id="89" name="Picture 88" descr="A drawing of a white and brown jelly&#10;&#10;Description automatically generated with medium confidence">
            <a:extLst>
              <a:ext uri="{FF2B5EF4-FFF2-40B4-BE49-F238E27FC236}">
                <a16:creationId xmlns:a16="http://schemas.microsoft.com/office/drawing/2014/main" id="{909E2DBE-F2EA-2937-1A4E-249CE262009C}"/>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0173514" y="3166967"/>
            <a:ext cx="228600" cy="295233"/>
          </a:xfrm>
          <a:prstGeom prst="rect">
            <a:avLst/>
          </a:prstGeom>
        </p:spPr>
      </p:pic>
      <p:pic>
        <p:nvPicPr>
          <p:cNvPr id="90" name="Picture 89" descr="A drawing of a white and brown jelly&#10;&#10;Description automatically generated with medium confidence">
            <a:extLst>
              <a:ext uri="{FF2B5EF4-FFF2-40B4-BE49-F238E27FC236}">
                <a16:creationId xmlns:a16="http://schemas.microsoft.com/office/drawing/2014/main" id="{B1A50A3F-DBFF-E526-E6B1-44613ECB8D4A}"/>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1384948" y="4289041"/>
            <a:ext cx="228600" cy="295233"/>
          </a:xfrm>
          <a:prstGeom prst="rect">
            <a:avLst/>
          </a:prstGeom>
        </p:spPr>
      </p:pic>
      <p:pic>
        <p:nvPicPr>
          <p:cNvPr id="91" name="Picture 90" descr="A drawing of a white and brown jelly&#10;&#10;Description automatically generated with medium confidence">
            <a:extLst>
              <a:ext uri="{FF2B5EF4-FFF2-40B4-BE49-F238E27FC236}">
                <a16:creationId xmlns:a16="http://schemas.microsoft.com/office/drawing/2014/main" id="{B752D45E-E8D1-2089-4F80-0B37E40967ED}"/>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511602" y="3885752"/>
            <a:ext cx="228600" cy="295233"/>
          </a:xfrm>
          <a:prstGeom prst="rect">
            <a:avLst/>
          </a:prstGeom>
        </p:spPr>
      </p:pic>
      <p:pic>
        <p:nvPicPr>
          <p:cNvPr id="92" name="Picture 91" descr="A drawing of a white and brown jelly&#10;&#10;Description automatically generated with medium confidence">
            <a:extLst>
              <a:ext uri="{FF2B5EF4-FFF2-40B4-BE49-F238E27FC236}">
                <a16:creationId xmlns:a16="http://schemas.microsoft.com/office/drawing/2014/main" id="{A4E8FAB4-F03C-47BC-FB37-828C3DC8CC0D}"/>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9908602" y="2767200"/>
            <a:ext cx="228600" cy="295233"/>
          </a:xfrm>
          <a:prstGeom prst="rect">
            <a:avLst/>
          </a:prstGeom>
        </p:spPr>
      </p:pic>
      <p:pic>
        <p:nvPicPr>
          <p:cNvPr id="93" name="Picture 92" descr="A drawing of a white and brown jelly&#10;&#10;Description automatically generated with medium confidence">
            <a:extLst>
              <a:ext uri="{FF2B5EF4-FFF2-40B4-BE49-F238E27FC236}">
                <a16:creationId xmlns:a16="http://schemas.microsoft.com/office/drawing/2014/main" id="{D4A4E0E5-C6D4-B0F1-FE11-5B5921E35202}"/>
              </a:ext>
            </a:extLst>
          </p:cNvPr>
          <p:cNvPicPr>
            <a:picLocks noChangeAspect="1"/>
          </p:cNvPicPr>
          <p:nvPr/>
        </p:nvPicPr>
        <p:blipFill>
          <a:blip r:embed="rId5">
            <a:duotone>
              <a:prstClr val="black"/>
              <a:srgbClr val="2D69BF">
                <a:tint val="45000"/>
                <a:satMod val="400000"/>
              </a:srgbClr>
            </a:duotone>
            <a:extLst>
              <a:ext uri="{28A0092B-C50C-407E-A947-70E740481C1C}">
                <a14:useLocalDpi xmlns:a14="http://schemas.microsoft.com/office/drawing/2010/main" val="0"/>
              </a:ext>
            </a:extLst>
          </a:blip>
          <a:stretch>
            <a:fillRect/>
          </a:stretch>
        </p:blipFill>
        <p:spPr>
          <a:xfrm>
            <a:off x="10902546" y="3462200"/>
            <a:ext cx="228600" cy="295233"/>
          </a:xfrm>
          <a:prstGeom prst="rect">
            <a:avLst/>
          </a:prstGeom>
        </p:spPr>
      </p:pic>
      <p:pic>
        <p:nvPicPr>
          <p:cNvPr id="94" name="Picture 93" descr="A drawing of a white and brown jelly&#10;&#10;Description automatically generated with medium confidence">
            <a:extLst>
              <a:ext uri="{FF2B5EF4-FFF2-40B4-BE49-F238E27FC236}">
                <a16:creationId xmlns:a16="http://schemas.microsoft.com/office/drawing/2014/main" id="{8AEA34FB-7F9B-1449-4A57-37BE97A8C8CD}"/>
              </a:ext>
            </a:extLst>
          </p:cNvPr>
          <p:cNvPicPr>
            <a:picLocks noChangeAspect="1"/>
          </p:cNvPicPr>
          <p:nvPr/>
        </p:nvPicPr>
        <p:blipFill>
          <a:blip r:embed="rId5">
            <a:duotone>
              <a:prstClr val="black"/>
              <a:srgbClr val="4CAEA1">
                <a:tint val="45000"/>
                <a:satMod val="400000"/>
              </a:srgbClr>
            </a:duotone>
            <a:extLst>
              <a:ext uri="{28A0092B-C50C-407E-A947-70E740481C1C}">
                <a14:useLocalDpi xmlns:a14="http://schemas.microsoft.com/office/drawing/2010/main" val="0"/>
              </a:ext>
            </a:extLst>
          </a:blip>
          <a:stretch>
            <a:fillRect/>
          </a:stretch>
        </p:blipFill>
        <p:spPr>
          <a:xfrm>
            <a:off x="11125470" y="4072814"/>
            <a:ext cx="228600" cy="295233"/>
          </a:xfrm>
          <a:prstGeom prst="rect">
            <a:avLst/>
          </a:prstGeom>
        </p:spPr>
      </p:pic>
      <p:sp>
        <p:nvSpPr>
          <p:cNvPr id="95" name="TextBox 94">
            <a:extLst>
              <a:ext uri="{FF2B5EF4-FFF2-40B4-BE49-F238E27FC236}">
                <a16:creationId xmlns:a16="http://schemas.microsoft.com/office/drawing/2014/main" id="{6041428E-75A1-3EBE-DB35-AB5266993B1D}"/>
              </a:ext>
            </a:extLst>
          </p:cNvPr>
          <p:cNvSpPr txBox="1"/>
          <p:nvPr/>
        </p:nvSpPr>
        <p:spPr>
          <a:xfrm>
            <a:off x="7746965" y="6103649"/>
            <a:ext cx="2590800" cy="304800"/>
          </a:xfrm>
          <a:prstGeom prst="rect">
            <a:avLst/>
          </a:prstGeom>
          <a:solidFill>
            <a:srgbClr val="FFFFFF">
              <a:alpha val="89804"/>
            </a:srgbClr>
          </a:solidFill>
          <a:ln>
            <a:solidFill>
              <a:schemeClr val="tx1"/>
            </a:solidFill>
          </a:ln>
        </p:spPr>
        <p:txBody>
          <a:bodyPr wrap="none" rtlCol="0" anchor="ctr">
            <a:normAutofit fontScale="62500" lnSpcReduction="20000"/>
          </a:bodyPr>
          <a:lstStyle/>
          <a:p>
            <a:pPr algn="ctr"/>
            <a:r>
              <a:rPr lang="en-US" sz="2600" dirty="0">
                <a:solidFill>
                  <a:schemeClr val="tx1"/>
                </a:solidFill>
                <a:latin typeface="Avenir Next LT Pro Light" panose="020B0304020202020204" pitchFamily="34" charset="0"/>
              </a:rPr>
              <a:t>Barnacle Phenotype</a:t>
            </a:r>
          </a:p>
        </p:txBody>
      </p:sp>
    </p:spTree>
    <p:extLst>
      <p:ext uri="{BB962C8B-B14F-4D97-AF65-F5344CB8AC3E}">
        <p14:creationId xmlns:p14="http://schemas.microsoft.com/office/powerpoint/2010/main" val="393262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fade">
                                      <p:cBhvr>
                                        <p:cTn id="31" dur="500"/>
                                        <p:tgtEl>
                                          <p:spTgt spid="88"/>
                                        </p:tgtEl>
                                      </p:cBhvr>
                                    </p:animEffec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500"/>
                                        <p:tgtEl>
                                          <p:spTgt spid="87"/>
                                        </p:tgtEl>
                                      </p:cBhvr>
                                    </p:animEffect>
                                  </p:childTnLst>
                                </p:cTn>
                              </p:par>
                              <p:par>
                                <p:cTn id="44" presetID="10" presetClass="entr" presetSubtype="0" fill="hold"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500"/>
                                        <p:tgtEl>
                                          <p:spTgt spid="94"/>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par>
                                <p:cTn id="53" presetID="10" presetClass="entr" presetSubtype="0" fill="hold" nodeType="with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500"/>
                                        <p:tgtEl>
                                          <p:spTgt spid="92"/>
                                        </p:tgtEl>
                                      </p:cBhvr>
                                    </p:animEffect>
                                  </p:childTnLst>
                                </p:cTn>
                              </p:par>
                              <p:par>
                                <p:cTn id="59" presetID="10"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BFDA7-8AF7-3104-C8B6-EFD7636574E6}"/>
              </a:ext>
            </a:extLst>
          </p:cNvPr>
          <p:cNvPicPr>
            <a:picLocks noChangeAspect="1"/>
          </p:cNvPicPr>
          <p:nvPr/>
        </p:nvPicPr>
        <p:blipFill>
          <a:blip r:embed="rId3"/>
          <a:stretch>
            <a:fillRect/>
          </a:stretch>
        </p:blipFill>
        <p:spPr>
          <a:xfrm>
            <a:off x="3383280" y="1257300"/>
            <a:ext cx="8458200" cy="4343400"/>
          </a:xfrm>
          <a:prstGeom prst="rect">
            <a:avLst/>
          </a:prstGeom>
        </p:spPr>
      </p:pic>
      <p:graphicFrame>
        <p:nvGraphicFramePr>
          <p:cNvPr id="32" name="Chart 31">
            <a:extLst>
              <a:ext uri="{FF2B5EF4-FFF2-40B4-BE49-F238E27FC236}">
                <a16:creationId xmlns:a16="http://schemas.microsoft.com/office/drawing/2014/main" id="{C6673752-CD6A-C6E4-8638-1D46B67A2C64}"/>
              </a:ext>
            </a:extLst>
          </p:cNvPr>
          <p:cNvGraphicFramePr>
            <a:graphicFrameLocks/>
          </p:cNvGraphicFramePr>
          <p:nvPr>
            <p:extLst>
              <p:ext uri="{D42A27DB-BD31-4B8C-83A1-F6EECF244321}">
                <p14:modId xmlns:p14="http://schemas.microsoft.com/office/powerpoint/2010/main" val="3890188556"/>
              </p:ext>
            </p:extLst>
          </p:nvPr>
        </p:nvGraphicFramePr>
        <p:xfrm>
          <a:off x="3383280" y="1257300"/>
          <a:ext cx="8458200" cy="4343400"/>
        </p:xfrm>
        <a:graphic>
          <a:graphicData uri="http://schemas.openxmlformats.org/drawingml/2006/chart">
            <c:chart xmlns:c="http://schemas.openxmlformats.org/drawingml/2006/chart" xmlns:r="http://schemas.openxmlformats.org/officeDocument/2006/relationships" r:id="rId4"/>
          </a:graphicData>
        </a:graphic>
      </p:graphicFrame>
      <p:sp>
        <p:nvSpPr>
          <p:cNvPr id="5" name="Title 1">
            <a:extLst>
              <a:ext uri="{FF2B5EF4-FFF2-40B4-BE49-F238E27FC236}">
                <a16:creationId xmlns:a16="http://schemas.microsoft.com/office/drawing/2014/main" id="{E6360526-0F07-1E25-3CC5-F03BC656CB36}"/>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cap="none" dirty="0">
                <a:solidFill>
                  <a:schemeClr val="tx1"/>
                </a:solidFill>
                <a:latin typeface="Century Gothic"/>
              </a:rPr>
              <a:t>Modeling Varied Reproduction</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pic>
        <p:nvPicPr>
          <p:cNvPr id="10" name="Picture 9" descr="A black and white map with red squares&#10;&#10;Description automatically generated">
            <a:extLst>
              <a:ext uri="{FF2B5EF4-FFF2-40B4-BE49-F238E27FC236}">
                <a16:creationId xmlns:a16="http://schemas.microsoft.com/office/drawing/2014/main" id="{070AB40E-4C58-C111-5B70-20F34348AE27}"/>
              </a:ext>
            </a:extLst>
          </p:cNvPr>
          <p:cNvPicPr>
            <a:picLocks noChangeAspect="1"/>
          </p:cNvPicPr>
          <p:nvPr/>
        </p:nvPicPr>
        <p:blipFill>
          <a:blip r:embed="rId5"/>
          <a:stretch>
            <a:fillRect/>
          </a:stretch>
        </p:blipFill>
        <p:spPr>
          <a:xfrm>
            <a:off x="274320" y="1087120"/>
            <a:ext cx="2743200" cy="2743200"/>
          </a:xfrm>
          <a:prstGeom prst="rect">
            <a:avLst/>
          </a:prstGeom>
          <a:ln w="38100">
            <a:solidFill>
              <a:schemeClr val="accent2"/>
            </a:solidFill>
          </a:ln>
        </p:spPr>
      </p:pic>
      <p:sp>
        <p:nvSpPr>
          <p:cNvPr id="9" name="TextBox 8">
            <a:extLst>
              <a:ext uri="{FF2B5EF4-FFF2-40B4-BE49-F238E27FC236}">
                <a16:creationId xmlns:a16="http://schemas.microsoft.com/office/drawing/2014/main" id="{FA2501B5-A4B0-BA14-39E4-69700003ECBB}"/>
              </a:ext>
            </a:extLst>
          </p:cNvPr>
          <p:cNvSpPr txBox="1"/>
          <p:nvPr/>
        </p:nvSpPr>
        <p:spPr>
          <a:xfrm>
            <a:off x="350520" y="3474720"/>
            <a:ext cx="2590800" cy="304800"/>
          </a:xfrm>
          <a:prstGeom prst="rect">
            <a:avLst/>
          </a:prstGeom>
          <a:solidFill>
            <a:srgbClr val="FFFFFF">
              <a:alpha val="89804"/>
            </a:srgbClr>
          </a:solidFill>
          <a:ln>
            <a:solidFill>
              <a:schemeClr val="tx1"/>
            </a:solidFill>
          </a:ln>
        </p:spPr>
        <p:txBody>
          <a:bodyPr wrap="none" rtlCol="0">
            <a:normAutofit fontScale="62500" lnSpcReduction="20000"/>
          </a:bodyPr>
          <a:lstStyle/>
          <a:p>
            <a:pPr algn="ctr"/>
            <a:r>
              <a:rPr lang="en-US" sz="2600" dirty="0">
                <a:solidFill>
                  <a:schemeClr val="tx1"/>
                </a:solidFill>
                <a:latin typeface="Avenir Next LT Pro Light" panose="020B0304020202020204" pitchFamily="34" charset="0"/>
              </a:rPr>
              <a:t>Continuous Reproduction</a:t>
            </a:r>
          </a:p>
        </p:txBody>
      </p:sp>
      <p:pic>
        <p:nvPicPr>
          <p:cNvPr id="8" name="Picture 7" descr="A map of a large area&#10;&#10;Description automatically generated with medium confidence">
            <a:extLst>
              <a:ext uri="{FF2B5EF4-FFF2-40B4-BE49-F238E27FC236}">
                <a16:creationId xmlns:a16="http://schemas.microsoft.com/office/drawing/2014/main" id="{F74BCBE4-5F48-50A4-13B0-939F99D2990A}"/>
              </a:ext>
            </a:extLst>
          </p:cNvPr>
          <p:cNvPicPr>
            <a:picLocks noChangeAspect="1"/>
          </p:cNvPicPr>
          <p:nvPr/>
        </p:nvPicPr>
        <p:blipFill>
          <a:blip r:embed="rId6"/>
          <a:stretch>
            <a:fillRect/>
          </a:stretch>
        </p:blipFill>
        <p:spPr>
          <a:xfrm>
            <a:off x="274320" y="4005647"/>
            <a:ext cx="2743200" cy="2743200"/>
          </a:xfrm>
          <a:prstGeom prst="rect">
            <a:avLst/>
          </a:prstGeom>
          <a:ln w="38100">
            <a:solidFill>
              <a:schemeClr val="accent1"/>
            </a:solidFill>
          </a:ln>
        </p:spPr>
      </p:pic>
      <p:sp>
        <p:nvSpPr>
          <p:cNvPr id="7" name="TextBox 6">
            <a:extLst>
              <a:ext uri="{FF2B5EF4-FFF2-40B4-BE49-F238E27FC236}">
                <a16:creationId xmlns:a16="http://schemas.microsoft.com/office/drawing/2014/main" id="{EE8D514B-D848-56BA-6AF9-29881A2A94CE}"/>
              </a:ext>
            </a:extLst>
          </p:cNvPr>
          <p:cNvSpPr txBox="1"/>
          <p:nvPr/>
        </p:nvSpPr>
        <p:spPr>
          <a:xfrm>
            <a:off x="439482" y="6386934"/>
            <a:ext cx="2438400" cy="304800"/>
          </a:xfrm>
          <a:prstGeom prst="rect">
            <a:avLst/>
          </a:prstGeom>
          <a:solidFill>
            <a:srgbClr val="FFFFFF">
              <a:alpha val="89804"/>
            </a:srgbClr>
          </a:solidFill>
          <a:ln>
            <a:solidFill>
              <a:schemeClr val="tx1"/>
            </a:solidFill>
          </a:ln>
        </p:spPr>
        <p:txBody>
          <a:bodyPr wrap="none" rtlCol="0">
            <a:normAutofit fontScale="62500" lnSpcReduction="20000"/>
          </a:bodyPr>
          <a:lstStyle/>
          <a:p>
            <a:pPr algn="ctr"/>
            <a:r>
              <a:rPr lang="en-US" sz="2600" dirty="0">
                <a:solidFill>
                  <a:schemeClr val="tx1"/>
                </a:solidFill>
                <a:latin typeface="Avenir Next LT Pro Light" panose="020B0304020202020204" pitchFamily="34" charset="0"/>
              </a:rPr>
              <a:t>Seasonal Reproduction</a:t>
            </a:r>
          </a:p>
        </p:txBody>
      </p:sp>
      <p:sp>
        <p:nvSpPr>
          <p:cNvPr id="24" name="TextBox 23">
            <a:extLst>
              <a:ext uri="{FF2B5EF4-FFF2-40B4-BE49-F238E27FC236}">
                <a16:creationId xmlns:a16="http://schemas.microsoft.com/office/drawing/2014/main" id="{00DC1EB2-AC63-1D41-66B6-DFC672837D9B}"/>
              </a:ext>
            </a:extLst>
          </p:cNvPr>
          <p:cNvSpPr txBox="1"/>
          <p:nvPr/>
        </p:nvSpPr>
        <p:spPr>
          <a:xfrm>
            <a:off x="4267200" y="45720"/>
            <a:ext cx="36576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Use the model to test variation</a:t>
            </a:r>
          </a:p>
        </p:txBody>
      </p:sp>
      <p:sp>
        <p:nvSpPr>
          <p:cNvPr id="34" name="Rectangle: Rounded Corners 33">
            <a:extLst>
              <a:ext uri="{FF2B5EF4-FFF2-40B4-BE49-F238E27FC236}">
                <a16:creationId xmlns:a16="http://schemas.microsoft.com/office/drawing/2014/main" id="{5FA0EFD4-FF09-BA0A-1398-F6155310AB16}"/>
              </a:ext>
            </a:extLst>
          </p:cNvPr>
          <p:cNvSpPr/>
          <p:nvPr/>
        </p:nvSpPr>
        <p:spPr>
          <a:xfrm>
            <a:off x="4130039" y="2128874"/>
            <a:ext cx="7491347" cy="3298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03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2549-F9DF-B3C8-27DB-ADCF868A0E21}"/>
              </a:ext>
            </a:extLst>
          </p:cNvPr>
          <p:cNvSpPr txBox="1">
            <a:spLocks/>
          </p:cNvSpPr>
          <p:nvPr/>
        </p:nvSpPr>
        <p:spPr>
          <a:xfrm>
            <a:off x="274320" y="274320"/>
            <a:ext cx="11430000" cy="914400"/>
          </a:xfrm>
          <a:prstGeom prst="rect">
            <a:avLst/>
          </a:prstGeom>
        </p:spPr>
        <p:txBody>
          <a:bodyPr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Century Gothic" panose="020B0502020202020204" pitchFamily="34" charset="0"/>
              </a:rPr>
              <a:t>We’ve built the model! What’s Next?</a:t>
            </a:r>
          </a:p>
        </p:txBody>
      </p:sp>
      <p:sp>
        <p:nvSpPr>
          <p:cNvPr id="10" name="TextBox 9">
            <a:extLst>
              <a:ext uri="{FF2B5EF4-FFF2-40B4-BE49-F238E27FC236}">
                <a16:creationId xmlns:a16="http://schemas.microsoft.com/office/drawing/2014/main" id="{368592AA-86FF-5D4D-49EB-207D26C62CA5}"/>
              </a:ext>
            </a:extLst>
          </p:cNvPr>
          <p:cNvSpPr txBox="1"/>
          <p:nvPr/>
        </p:nvSpPr>
        <p:spPr>
          <a:xfrm>
            <a:off x="274320" y="1188720"/>
            <a:ext cx="4437380" cy="4735014"/>
          </a:xfrm>
          <a:prstGeom prst="rect">
            <a:avLst/>
          </a:prstGeom>
          <a:noFill/>
        </p:spPr>
        <p:txBody>
          <a:bodyPr wrap="square">
            <a:spAutoFit/>
          </a:bodyPr>
          <a:lstStyle/>
          <a:p>
            <a:pPr marL="457200" marR="0" lvl="0" indent="-457200" algn="l" defTabSz="914400" rtl="0" eaLnBrk="1" fontAlgn="auto" latinLnBrk="0" hangingPunct="1">
              <a:lnSpc>
                <a:spcPct val="114000"/>
              </a:lnSpc>
              <a:spcBef>
                <a:spcPts val="0"/>
              </a:spcBef>
              <a:spcAft>
                <a:spcPts val="1200"/>
              </a:spcAft>
              <a:buClrTx/>
              <a:buSzTx/>
              <a:buFont typeface="+mj-lt"/>
              <a:buAutoNum type="arabicPeriod"/>
              <a:tabLst/>
              <a:defRPr/>
            </a:pPr>
            <a:r>
              <a:rPr kumimoji="0" lang="en-US" sz="2400" b="1"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Use the model </a:t>
            </a:r>
            <a:r>
              <a:rPr kumimoji="0" lang="en-US" sz="2400" b="0"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to test variation</a:t>
            </a:r>
          </a:p>
          <a:p>
            <a:pPr marL="914400" lvl="1" indent="-457200">
              <a:lnSpc>
                <a:spcPct val="114000"/>
              </a:lnSpc>
              <a:spcAft>
                <a:spcPts val="1200"/>
              </a:spcAft>
              <a:buFont typeface="+mj-lt"/>
              <a:buAutoNum type="alphaLcPeriod"/>
              <a:defRPr/>
            </a:pPr>
            <a:r>
              <a:rPr lang="en-US" sz="2400" dirty="0">
                <a:solidFill>
                  <a:prstClr val="black"/>
                </a:solidFill>
                <a:latin typeface="Avenir Next LT Pro Light" panose="020B0304020202020204" pitchFamily="34" charset="0"/>
              </a:rPr>
              <a:t>Short-term: seasonal salinity and temperature</a:t>
            </a:r>
          </a:p>
          <a:p>
            <a:pPr marL="914400" lvl="1" indent="-457200">
              <a:lnSpc>
                <a:spcPct val="114000"/>
              </a:lnSpc>
              <a:spcAft>
                <a:spcPts val="1200"/>
              </a:spcAft>
              <a:buFont typeface="+mj-lt"/>
              <a:buAutoNum type="alphaLcPeriod"/>
              <a:defRPr/>
            </a:pPr>
            <a:r>
              <a:rPr kumimoji="0" lang="en-US" sz="2400" b="0"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Long-term: increasing temperature according to climate models</a:t>
            </a:r>
          </a:p>
          <a:p>
            <a:pPr marL="457200" marR="0" lvl="0" indent="-457200" algn="l" defTabSz="914400" rtl="0" eaLnBrk="1" fontAlgn="auto" latinLnBrk="0" hangingPunct="1">
              <a:lnSpc>
                <a:spcPct val="114000"/>
              </a:lnSpc>
              <a:spcBef>
                <a:spcPts val="0"/>
              </a:spcBef>
              <a:spcAft>
                <a:spcPts val="1200"/>
              </a:spcAft>
              <a:buClrTx/>
              <a:buSzTx/>
              <a:buFont typeface="+mj-lt"/>
              <a:buAutoNum type="arabicPeriod"/>
              <a:tabLst/>
              <a:defRPr/>
            </a:pPr>
            <a:r>
              <a:rPr kumimoji="0" lang="en-US" sz="2400" b="1"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Examine how populations adapt</a:t>
            </a:r>
            <a:r>
              <a:rPr kumimoji="0" lang="en-US" sz="2400" b="0" i="0" u="none" strike="noStrike" kern="1200" cap="none" spc="0" normalizeH="0" baseline="0" noProof="0" dirty="0">
                <a:ln>
                  <a:noFill/>
                </a:ln>
                <a:solidFill>
                  <a:prstClr val="black"/>
                </a:solidFill>
                <a:effectLst/>
                <a:uLnTx/>
                <a:uFillTx/>
                <a:latin typeface="Avenir Next LT Pro Light" panose="020B0304020202020204" pitchFamily="34" charset="0"/>
                <a:ea typeface="+mn-ea"/>
                <a:cs typeface="+mn-cs"/>
              </a:rPr>
              <a:t> to changing environments</a:t>
            </a:r>
          </a:p>
        </p:txBody>
      </p:sp>
      <p:grpSp>
        <p:nvGrpSpPr>
          <p:cNvPr id="9" name="Group 8">
            <a:extLst>
              <a:ext uri="{FF2B5EF4-FFF2-40B4-BE49-F238E27FC236}">
                <a16:creationId xmlns:a16="http://schemas.microsoft.com/office/drawing/2014/main" id="{AFF586F6-3B68-D884-7738-17BC659C9995}"/>
              </a:ext>
            </a:extLst>
          </p:cNvPr>
          <p:cNvGrpSpPr/>
          <p:nvPr/>
        </p:nvGrpSpPr>
        <p:grpSpPr>
          <a:xfrm>
            <a:off x="5064254" y="1294159"/>
            <a:ext cx="6853426" cy="4269682"/>
            <a:chOff x="5064254" y="2313998"/>
            <a:chExt cx="6853426" cy="4269682"/>
          </a:xfrm>
        </p:grpSpPr>
        <p:pic>
          <p:nvPicPr>
            <p:cNvPr id="23" name="Picture 22">
              <a:extLst>
                <a:ext uri="{FF2B5EF4-FFF2-40B4-BE49-F238E27FC236}">
                  <a16:creationId xmlns:a16="http://schemas.microsoft.com/office/drawing/2014/main" id="{05D7876B-3678-7D90-E8C3-05BFE0959F70}"/>
                </a:ext>
              </a:extLst>
            </p:cNvPr>
            <p:cNvPicPr>
              <a:picLocks noChangeAspect="1"/>
            </p:cNvPicPr>
            <p:nvPr/>
          </p:nvPicPr>
          <p:blipFill>
            <a:blip r:embed="rId3"/>
            <a:stretch>
              <a:fillRect/>
            </a:stretch>
          </p:blipFill>
          <p:spPr>
            <a:xfrm>
              <a:off x="5064254" y="2736949"/>
              <a:ext cx="3200400" cy="3200400"/>
            </a:xfrm>
            <a:prstGeom prst="rect">
              <a:avLst/>
            </a:prstGeom>
          </p:spPr>
        </p:pic>
        <p:pic>
          <p:nvPicPr>
            <p:cNvPr id="24" name="Picture 23" descr="A red and white map&#10;&#10;Description automatically generated">
              <a:extLst>
                <a:ext uri="{FF2B5EF4-FFF2-40B4-BE49-F238E27FC236}">
                  <a16:creationId xmlns:a16="http://schemas.microsoft.com/office/drawing/2014/main" id="{47384FF6-40DA-0362-3783-FF859F793692}"/>
                </a:ext>
              </a:extLst>
            </p:cNvPr>
            <p:cNvPicPr>
              <a:picLocks noChangeAspect="1"/>
            </p:cNvPicPr>
            <p:nvPr/>
          </p:nvPicPr>
          <p:blipFill>
            <a:blip r:embed="rId4"/>
            <a:stretch>
              <a:fillRect/>
            </a:stretch>
          </p:blipFill>
          <p:spPr>
            <a:xfrm>
              <a:off x="8717280" y="2736949"/>
              <a:ext cx="3200400" cy="3200400"/>
            </a:xfrm>
            <a:prstGeom prst="rect">
              <a:avLst/>
            </a:prstGeom>
          </p:spPr>
        </p:pic>
        <p:sp>
          <p:nvSpPr>
            <p:cNvPr id="27" name="TextBox 26">
              <a:extLst>
                <a:ext uri="{FF2B5EF4-FFF2-40B4-BE49-F238E27FC236}">
                  <a16:creationId xmlns:a16="http://schemas.microsoft.com/office/drawing/2014/main" id="{9A87D876-5E79-01DE-93E8-5057D769A9A1}"/>
                </a:ext>
              </a:extLst>
            </p:cNvPr>
            <p:cNvSpPr txBox="1"/>
            <p:nvPr/>
          </p:nvSpPr>
          <p:spPr>
            <a:xfrm>
              <a:off x="5483352" y="5937349"/>
              <a:ext cx="5977128" cy="646331"/>
            </a:xfrm>
            <a:prstGeom prst="rect">
              <a:avLst/>
            </a:prstGeom>
            <a:noFill/>
          </p:spPr>
          <p:txBody>
            <a:bodyPr wrap="square">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1800" dirty="0">
                  <a:solidFill>
                    <a:schemeClr val="tx1">
                      <a:lumMod val="50000"/>
                      <a:lumOff val="50000"/>
                    </a:schemeClr>
                  </a:solidFill>
                  <a:latin typeface="Avenir Next LT Pro Light"/>
                  <a:cs typeface="Arial" panose="020B0604020202020204" pitchFamily="34" charset="0"/>
                </a:rPr>
                <a:t>(Conroy et al., 2020) &amp; </a:t>
              </a:r>
              <a:br>
                <a:rPr lang="en-US" sz="1800" dirty="0">
                  <a:solidFill>
                    <a:schemeClr val="tx1">
                      <a:lumMod val="50000"/>
                      <a:lumOff val="50000"/>
                    </a:schemeClr>
                  </a:solidFill>
                  <a:latin typeface="Avenir Next LT Pro Light"/>
                  <a:cs typeface="Arial" panose="020B0604020202020204" pitchFamily="34" charset="0"/>
                </a:rPr>
              </a:br>
              <a:r>
                <a:rPr lang="en-US" sz="1800" dirty="0">
                  <a:solidFill>
                    <a:schemeClr val="tx1">
                      <a:lumMod val="50000"/>
                      <a:lumOff val="50000"/>
                    </a:schemeClr>
                  </a:solidFill>
                  <a:latin typeface="Avenir Next LT Pro Light"/>
                  <a:cs typeface="Arial" panose="020B0604020202020204" pitchFamily="34" charset="0"/>
                </a:rPr>
                <a:t>(Marin </a:t>
              </a:r>
              <a:r>
                <a:rPr lang="en-US" sz="1800" dirty="0" err="1">
                  <a:solidFill>
                    <a:schemeClr val="tx1">
                      <a:lumMod val="50000"/>
                      <a:lumOff val="50000"/>
                    </a:schemeClr>
                  </a:solidFill>
                  <a:latin typeface="Avenir Next LT Pro Light"/>
                  <a:cs typeface="Arial" panose="020B0604020202020204" pitchFamily="34" charset="0"/>
                </a:rPr>
                <a:t>Jarrin</a:t>
              </a:r>
              <a:r>
                <a:rPr lang="en-US" sz="1800" dirty="0">
                  <a:solidFill>
                    <a:schemeClr val="tx1">
                      <a:lumMod val="50000"/>
                      <a:lumOff val="50000"/>
                    </a:schemeClr>
                  </a:solidFill>
                  <a:latin typeface="Avenir Next LT Pro Light"/>
                  <a:cs typeface="Arial" panose="020B0604020202020204" pitchFamily="34" charset="0"/>
                </a:rPr>
                <a:t> et al., 2022)</a:t>
              </a:r>
            </a:p>
          </p:txBody>
        </p:sp>
        <p:sp>
          <p:nvSpPr>
            <p:cNvPr id="6" name="TextBox 5">
              <a:extLst>
                <a:ext uri="{FF2B5EF4-FFF2-40B4-BE49-F238E27FC236}">
                  <a16:creationId xmlns:a16="http://schemas.microsoft.com/office/drawing/2014/main" id="{BDFFCD6E-FAB5-A0EC-430C-C490FFE67894}"/>
                </a:ext>
              </a:extLst>
            </p:cNvPr>
            <p:cNvSpPr txBox="1"/>
            <p:nvPr/>
          </p:nvSpPr>
          <p:spPr>
            <a:xfrm>
              <a:off x="5064254" y="2336839"/>
              <a:ext cx="3200400" cy="400110"/>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2000" dirty="0">
                  <a:latin typeface="Avenir Next LT Pro Light"/>
                  <a:cs typeface="Arial" panose="020B0604020202020204" pitchFamily="34" charset="0"/>
                </a:rPr>
                <a:t>Winter Salinity &amp; Temp</a:t>
              </a:r>
              <a:endParaRPr lang="en-US" dirty="0">
                <a:latin typeface="Avenir Next LT Pro Light"/>
                <a:cs typeface="Arial" panose="020B0604020202020204" pitchFamily="34" charset="0"/>
              </a:endParaRPr>
            </a:p>
          </p:txBody>
        </p:sp>
        <p:sp>
          <p:nvSpPr>
            <p:cNvPr id="7" name="TextBox 6">
              <a:extLst>
                <a:ext uri="{FF2B5EF4-FFF2-40B4-BE49-F238E27FC236}">
                  <a16:creationId xmlns:a16="http://schemas.microsoft.com/office/drawing/2014/main" id="{510DDA09-912E-B1E8-8DC6-EC6F5A8BD5AE}"/>
                </a:ext>
              </a:extLst>
            </p:cNvPr>
            <p:cNvSpPr txBox="1"/>
            <p:nvPr/>
          </p:nvSpPr>
          <p:spPr>
            <a:xfrm>
              <a:off x="8717280" y="2313998"/>
              <a:ext cx="3200400" cy="400110"/>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2000" dirty="0">
                  <a:latin typeface="Avenir Next LT Pro Light"/>
                  <a:cs typeface="Arial" panose="020B0604020202020204" pitchFamily="34" charset="0"/>
                </a:rPr>
                <a:t>Summer Salinity &amp; Temp</a:t>
              </a:r>
              <a:endParaRPr lang="en-US" dirty="0">
                <a:latin typeface="Avenir Next LT Pro Light"/>
                <a:cs typeface="Arial" panose="020B0604020202020204" pitchFamily="34" charset="0"/>
              </a:endParaRPr>
            </a:p>
          </p:txBody>
        </p:sp>
      </p:grpSp>
    </p:spTree>
    <p:extLst>
      <p:ext uri="{BB962C8B-B14F-4D97-AF65-F5344CB8AC3E}">
        <p14:creationId xmlns:p14="http://schemas.microsoft.com/office/powerpoint/2010/main" val="391583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B7308F-962A-848D-B036-9BFF022F0986}"/>
              </a:ext>
            </a:extLst>
          </p:cNvPr>
          <p:cNvSpPr txBox="1">
            <a:spLocks/>
          </p:cNvSpPr>
          <p:nvPr/>
        </p:nvSpPr>
        <p:spPr>
          <a:xfrm>
            <a:off x="384048" y="274320"/>
            <a:ext cx="9712452" cy="914400"/>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Acknowledgements and References</a:t>
            </a:r>
          </a:p>
        </p:txBody>
      </p:sp>
      <p:sp>
        <p:nvSpPr>
          <p:cNvPr id="7" name="Content Placeholder 7">
            <a:extLst>
              <a:ext uri="{FF2B5EF4-FFF2-40B4-BE49-F238E27FC236}">
                <a16:creationId xmlns:a16="http://schemas.microsoft.com/office/drawing/2014/main" id="{5AA8B723-4017-7CC9-80E1-5F987A4911D1}"/>
              </a:ext>
            </a:extLst>
          </p:cNvPr>
          <p:cNvSpPr txBox="1">
            <a:spLocks/>
          </p:cNvSpPr>
          <p:nvPr/>
        </p:nvSpPr>
        <p:spPr>
          <a:xfrm>
            <a:off x="6061290" y="1066795"/>
            <a:ext cx="4035210" cy="4292605"/>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6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Clr>
                <a:srgbClr val="000000"/>
              </a:buClr>
              <a:buSzPts val="1800"/>
              <a:buFont typeface="Arial"/>
              <a:buNone/>
            </a:pPr>
            <a:r>
              <a:rPr lang="en-US" sz="1750" dirty="0">
                <a:solidFill>
                  <a:prstClr val="black">
                    <a:lumMod val="75000"/>
                    <a:lumOff val="25000"/>
                  </a:prstClr>
                </a:solidFill>
                <a:latin typeface="Avenir Next LT Pro Light"/>
                <a:ea typeface="Arial"/>
                <a:cs typeface="Arial"/>
                <a:sym typeface="Arial"/>
              </a:rPr>
              <a:t>Thank you to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The entirety of the Kern Ralph Co-Lab for being a wonderful group to collaborate and research with.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Erin </a:t>
            </a:r>
            <a:r>
              <a:rPr lang="en-US" sz="1750" dirty="0" err="1">
                <a:solidFill>
                  <a:prstClr val="black">
                    <a:lumMod val="75000"/>
                    <a:lumOff val="25000"/>
                  </a:prstClr>
                </a:solidFill>
                <a:latin typeface="Avenir Next LT Pro Light"/>
                <a:ea typeface="Arial"/>
                <a:cs typeface="Arial"/>
                <a:sym typeface="Arial"/>
              </a:rPr>
              <a:t>Jezuit</a:t>
            </a:r>
            <a:r>
              <a:rPr lang="en-US" sz="1750" dirty="0">
                <a:solidFill>
                  <a:prstClr val="black">
                    <a:lumMod val="75000"/>
                    <a:lumOff val="25000"/>
                  </a:prstClr>
                </a:solidFill>
                <a:latin typeface="Avenir Next LT Pro Light"/>
                <a:ea typeface="Arial"/>
                <a:cs typeface="Arial"/>
                <a:sym typeface="Arial"/>
              </a:rPr>
              <a:t> at OIMB for your help sampling, photographing, and analyzing </a:t>
            </a:r>
            <a:r>
              <a:rPr lang="en-US" sz="1750" i="1" dirty="0">
                <a:solidFill>
                  <a:prstClr val="black">
                    <a:lumMod val="75000"/>
                    <a:lumOff val="25000"/>
                  </a:prstClr>
                </a:solidFill>
                <a:latin typeface="Avenir Next LT Pro Light"/>
                <a:ea typeface="Arial"/>
                <a:cs typeface="Arial"/>
                <a:sym typeface="Arial"/>
              </a:rPr>
              <a:t>B. glandula</a:t>
            </a:r>
            <a:r>
              <a:rPr lang="en-US" sz="1750" dirty="0">
                <a:solidFill>
                  <a:prstClr val="black">
                    <a:lumMod val="75000"/>
                    <a:lumOff val="25000"/>
                  </a:prstClr>
                </a:solidFill>
                <a:latin typeface="Avenir Next LT Pro Light"/>
                <a:ea typeface="Arial"/>
                <a:cs typeface="Arial"/>
                <a:sym typeface="Arial"/>
              </a:rPr>
              <a:t> samples.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Ben Haller and Philipp Messer for the development </a:t>
            </a:r>
            <a:r>
              <a:rPr lang="en-US" sz="1750" dirty="0">
                <a:solidFill>
                  <a:prstClr val="black">
                    <a:lumMod val="75000"/>
                    <a:lumOff val="25000"/>
                  </a:prstClr>
                </a:solidFill>
                <a:latin typeface="Avenir Next LT Pro Light"/>
              </a:rPr>
              <a:t>of </a:t>
            </a:r>
            <a:r>
              <a:rPr lang="en-US" sz="1750" dirty="0" err="1">
                <a:solidFill>
                  <a:prstClr val="black">
                    <a:lumMod val="75000"/>
                    <a:lumOff val="25000"/>
                  </a:prstClr>
                </a:solidFill>
                <a:latin typeface="Avenir Next LT Pro Light"/>
              </a:rPr>
              <a:t>SLiM</a:t>
            </a:r>
            <a:r>
              <a:rPr lang="en-US" sz="1750" dirty="0">
                <a:solidFill>
                  <a:prstClr val="black">
                    <a:lumMod val="75000"/>
                    <a:lumOff val="25000"/>
                  </a:prstClr>
                </a:solidFill>
                <a:latin typeface="Avenir Next LT Pro Light"/>
              </a:rPr>
              <a:t>: An Evolutionary Simulation Framework. </a:t>
            </a:r>
          </a:p>
          <a:p>
            <a:pPr>
              <a:lnSpc>
                <a:spcPct val="100000"/>
              </a:lnSpc>
              <a:spcBef>
                <a:spcPts val="300"/>
              </a:spcBef>
              <a:buClr>
                <a:srgbClr val="000000"/>
              </a:buClr>
              <a:buSzPts val="1800"/>
            </a:pPr>
            <a:r>
              <a:rPr lang="en-US" sz="1750" dirty="0">
                <a:solidFill>
                  <a:prstClr val="black">
                    <a:lumMod val="75000"/>
                    <a:lumOff val="25000"/>
                  </a:prstClr>
                </a:solidFill>
                <a:latin typeface="Avenir Next LT Pro Light"/>
                <a:ea typeface="Arial"/>
                <a:cs typeface="Arial"/>
                <a:sym typeface="Arial"/>
              </a:rPr>
              <a:t>The University of Oregon Summer Program for Undergraduate Research and the Mary G. Alden Fellowship for the opportunity to pursue summer research.</a:t>
            </a:r>
          </a:p>
        </p:txBody>
      </p:sp>
      <p:sp>
        <p:nvSpPr>
          <p:cNvPr id="8" name="Content Placeholder 7">
            <a:extLst>
              <a:ext uri="{FF2B5EF4-FFF2-40B4-BE49-F238E27FC236}">
                <a16:creationId xmlns:a16="http://schemas.microsoft.com/office/drawing/2014/main" id="{F8D37F17-398F-4AAC-D057-F6A30BAE3BBE}"/>
              </a:ext>
            </a:extLst>
          </p:cNvPr>
          <p:cNvSpPr txBox="1">
            <a:spLocks/>
          </p:cNvSpPr>
          <p:nvPr/>
        </p:nvSpPr>
        <p:spPr>
          <a:xfrm>
            <a:off x="384048" y="5486400"/>
            <a:ext cx="11430000" cy="1371600"/>
          </a:xfrm>
          <a:prstGeom prst="rect">
            <a:avLst/>
          </a:prstGeom>
          <a:noFill/>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6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300"/>
              </a:spcBef>
              <a:buNone/>
            </a:pPr>
            <a:r>
              <a:rPr lang="en-US" sz="1000" dirty="0">
                <a:effectLst/>
              </a:rPr>
              <a:t>Berger, M. S. (2009). Reproduction of the Intertidal Barnacle Balanus Glandula Along an Estuarine Gradient. </a:t>
            </a:r>
            <a:r>
              <a:rPr lang="en-US" sz="1000" i="1" dirty="0">
                <a:effectLst/>
              </a:rPr>
              <a:t>Marine Ecology</a:t>
            </a:r>
            <a:r>
              <a:rPr lang="en-US" sz="1000" dirty="0">
                <a:effectLst/>
              </a:rPr>
              <a:t>, </a:t>
            </a:r>
            <a:r>
              <a:rPr lang="en-US" sz="1000" i="1" dirty="0">
                <a:effectLst/>
              </a:rPr>
              <a:t>30</a:t>
            </a:r>
            <a:r>
              <a:rPr lang="en-US" sz="1000" dirty="0">
                <a:effectLst/>
              </a:rPr>
              <a:t>(3), 346–353. </a:t>
            </a:r>
            <a:r>
              <a:rPr lang="en-US" sz="1000" dirty="0">
                <a:effectLst/>
                <a:hlinkClick r:id="rId3"/>
              </a:rPr>
              <a:t>https://doi.org/10.1111/j.1439-0485.2009.00280.x</a:t>
            </a:r>
            <a:endParaRPr lang="en-US" sz="1000" dirty="0">
              <a:effectLst/>
            </a:endParaRPr>
          </a:p>
          <a:p>
            <a:pPr marL="0" indent="0">
              <a:lnSpc>
                <a:spcPct val="120000"/>
              </a:lnSpc>
              <a:spcBef>
                <a:spcPts val="300"/>
              </a:spcBef>
              <a:buNone/>
            </a:pPr>
            <a:r>
              <a:rPr lang="en-US" sz="1000" dirty="0">
                <a:effectLst/>
              </a:rPr>
              <a:t>Berger, M. S., Darrah, A. J., &amp; </a:t>
            </a:r>
            <a:r>
              <a:rPr lang="en-US" sz="1000" dirty="0" err="1">
                <a:effectLst/>
              </a:rPr>
              <a:t>Emlet</a:t>
            </a:r>
            <a:r>
              <a:rPr lang="en-US" sz="1000" dirty="0">
                <a:effectLst/>
              </a:rPr>
              <a:t>, R. B. (2006). Spatial and temporal variability of early post-settlement survivorship and growth in the barnacle Balanus glandula along an estuarine gradient—ScienceDirect. </a:t>
            </a:r>
            <a:r>
              <a:rPr lang="en-US" sz="1000" i="1" dirty="0">
                <a:effectLst/>
              </a:rPr>
              <a:t>Journal of Experimental Marine Biology and Ecology</a:t>
            </a:r>
            <a:r>
              <a:rPr lang="en-US" sz="1000" dirty="0">
                <a:effectLst/>
              </a:rPr>
              <a:t>, </a:t>
            </a:r>
            <a:r>
              <a:rPr lang="en-US" sz="1000" i="1" dirty="0">
                <a:effectLst/>
              </a:rPr>
              <a:t>336</a:t>
            </a:r>
            <a:r>
              <a:rPr lang="en-US" sz="1000" dirty="0">
                <a:effectLst/>
              </a:rPr>
              <a:t>(1), 74–87.</a:t>
            </a:r>
          </a:p>
          <a:p>
            <a:pPr marL="0" indent="0">
              <a:lnSpc>
                <a:spcPct val="120000"/>
              </a:lnSpc>
              <a:spcBef>
                <a:spcPts val="300"/>
              </a:spcBef>
              <a:buNone/>
            </a:pPr>
            <a:r>
              <a:rPr lang="en-US" sz="1000" dirty="0">
                <a:effectLst/>
              </a:rPr>
              <a:t>Conroy, T., Sutherland, D. A., &amp; Ralston, D. K. (2020). Estuarine Exchange Flow Variability in a Seasonal, Segmented Estuary. </a:t>
            </a:r>
            <a:r>
              <a:rPr lang="en-US" sz="1000" i="1" dirty="0">
                <a:effectLst/>
              </a:rPr>
              <a:t>Journal of Physical Oceanography, 50(3), 595-613</a:t>
            </a:r>
            <a:r>
              <a:rPr lang="en-US" sz="1000" dirty="0">
                <a:effectLst/>
              </a:rPr>
              <a:t>, </a:t>
            </a:r>
            <a:r>
              <a:rPr lang="en-US" sz="1000" i="1" dirty="0">
                <a:effectLst/>
              </a:rPr>
              <a:t>50</a:t>
            </a:r>
            <a:r>
              <a:rPr lang="en-US" sz="1000" dirty="0">
                <a:effectLst/>
              </a:rPr>
              <a:t>(3), 595–613.</a:t>
            </a:r>
          </a:p>
          <a:p>
            <a:pPr marL="0" indent="0">
              <a:lnSpc>
                <a:spcPct val="120000"/>
              </a:lnSpc>
              <a:spcBef>
                <a:spcPts val="300"/>
              </a:spcBef>
              <a:buNone/>
            </a:pPr>
            <a:r>
              <a:rPr lang="en-US" sz="1000" dirty="0">
                <a:effectLst/>
              </a:rPr>
              <a:t>Haller, B. C., &amp; Messer, P. W. (2023). </a:t>
            </a:r>
            <a:r>
              <a:rPr lang="en-US" sz="1000" dirty="0" err="1">
                <a:effectLst/>
              </a:rPr>
              <a:t>SLiM</a:t>
            </a:r>
            <a:r>
              <a:rPr lang="en-US" sz="1000" dirty="0">
                <a:effectLst/>
              </a:rPr>
              <a:t> 4: Multispecies Eco-Evolutionary Modeling. </a:t>
            </a:r>
            <a:r>
              <a:rPr lang="en-US" sz="1000" i="1" dirty="0">
                <a:effectLst/>
              </a:rPr>
              <a:t>The American Naturalist</a:t>
            </a:r>
            <a:r>
              <a:rPr lang="en-US" sz="1000" dirty="0">
                <a:effectLst/>
              </a:rPr>
              <a:t>, </a:t>
            </a:r>
            <a:r>
              <a:rPr lang="en-US" sz="1000" i="1" dirty="0">
                <a:effectLst/>
              </a:rPr>
              <a:t>201</a:t>
            </a:r>
            <a:r>
              <a:rPr lang="en-US" sz="1000" dirty="0">
                <a:effectLst/>
              </a:rPr>
              <a:t>(5), E127–E139. </a:t>
            </a:r>
            <a:r>
              <a:rPr lang="en-US" sz="1000" dirty="0">
                <a:effectLst/>
                <a:hlinkClick r:id="rId4"/>
              </a:rPr>
              <a:t>https://doi.org/10.1086/723601</a:t>
            </a:r>
            <a:endParaRPr lang="en-US" sz="1000" dirty="0">
              <a:effectLst/>
            </a:endParaRPr>
          </a:p>
          <a:p>
            <a:pPr marL="0" indent="0">
              <a:lnSpc>
                <a:spcPct val="120000"/>
              </a:lnSpc>
              <a:spcBef>
                <a:spcPts val="300"/>
              </a:spcBef>
              <a:buNone/>
            </a:pPr>
            <a:r>
              <a:rPr lang="en-US" sz="1000" dirty="0">
                <a:effectLst/>
              </a:rPr>
              <a:t>Hiebert, T. C., &amp; Jarvis, M. (2015). Balanus glandula. In </a:t>
            </a:r>
            <a:r>
              <a:rPr lang="en-US" sz="1000" i="1" dirty="0">
                <a:effectLst/>
              </a:rPr>
              <a:t>Oregon Estuarine Invertebrates: </a:t>
            </a:r>
            <a:r>
              <a:rPr lang="en-US" sz="1000" i="1" dirty="0" err="1">
                <a:effectLst/>
              </a:rPr>
              <a:t>Rudys</a:t>
            </a:r>
            <a:r>
              <a:rPr lang="en-US" sz="1000" i="1" dirty="0">
                <a:effectLst/>
              </a:rPr>
              <a:t>’ Guide to Common Species</a:t>
            </a:r>
            <a:r>
              <a:rPr lang="en-US" sz="1000" dirty="0">
                <a:effectLst/>
              </a:rPr>
              <a:t> (3rd ed., pp. 574–580). University of Oregon Libraries and Oregon Institute of Marine Biology.</a:t>
            </a:r>
          </a:p>
          <a:p>
            <a:pPr marL="0" indent="0">
              <a:lnSpc>
                <a:spcPct val="120000"/>
              </a:lnSpc>
              <a:spcBef>
                <a:spcPts val="300"/>
              </a:spcBef>
              <a:buNone/>
            </a:pPr>
            <a:r>
              <a:rPr lang="en-US" sz="1000" dirty="0">
                <a:effectLst/>
              </a:rPr>
              <a:t>Marin </a:t>
            </a:r>
            <a:r>
              <a:rPr lang="en-US" sz="1000" dirty="0" err="1">
                <a:effectLst/>
              </a:rPr>
              <a:t>Jarrin</a:t>
            </a:r>
            <a:r>
              <a:rPr lang="en-US" sz="1000" dirty="0">
                <a:effectLst/>
              </a:rPr>
              <a:t>, M. J., &amp; Sutherland, D. A. (2022). Wind Effects on the Circulation of a Geometrically-Complex Small Estuary. </a:t>
            </a:r>
            <a:r>
              <a:rPr lang="en-US" sz="1000" i="1" dirty="0">
                <a:effectLst/>
              </a:rPr>
              <a:t>Estuarine, Coastal and Shelf Science</a:t>
            </a:r>
            <a:r>
              <a:rPr lang="en-US" sz="1000" dirty="0">
                <a:effectLst/>
              </a:rPr>
              <a:t>, </a:t>
            </a:r>
            <a:r>
              <a:rPr lang="en-US" sz="1000" i="1" dirty="0">
                <a:effectLst/>
              </a:rPr>
              <a:t>278</a:t>
            </a:r>
            <a:r>
              <a:rPr lang="en-US" sz="1000" dirty="0">
                <a:effectLst/>
              </a:rPr>
              <a:t>, 108092. </a:t>
            </a:r>
            <a:r>
              <a:rPr lang="en-US" sz="1000" dirty="0">
                <a:effectLst/>
                <a:hlinkClick r:id="rId5"/>
              </a:rPr>
              <a:t>https://doi.org/10.1016/j.ecss.2022.108092</a:t>
            </a:r>
            <a:endParaRPr lang="en-US" sz="1000" dirty="0">
              <a:effectLst/>
            </a:endParaRPr>
          </a:p>
          <a:p>
            <a:pPr marL="0" indent="0">
              <a:lnSpc>
                <a:spcPct val="120000"/>
              </a:lnSpc>
              <a:spcBef>
                <a:spcPts val="300"/>
              </a:spcBef>
              <a:buNone/>
            </a:pPr>
            <a:r>
              <a:rPr lang="en-US" sz="1000" dirty="0">
                <a:effectLst/>
              </a:rPr>
              <a:t>Matz, M. V., </a:t>
            </a:r>
            <a:r>
              <a:rPr lang="en-US" sz="1000" dirty="0" err="1">
                <a:effectLst/>
              </a:rPr>
              <a:t>Treml</a:t>
            </a:r>
            <a:r>
              <a:rPr lang="en-US" sz="1000" dirty="0">
                <a:effectLst/>
              </a:rPr>
              <a:t>, E. A., &amp; Haller, B. C. (2020). Estimating the potential for coral adaptation to global warming across the Indo-West Pacific. </a:t>
            </a:r>
            <a:r>
              <a:rPr lang="en-US" sz="1000" i="1" dirty="0">
                <a:effectLst/>
              </a:rPr>
              <a:t>Global Change Biology</a:t>
            </a:r>
            <a:r>
              <a:rPr lang="en-US" sz="1000" dirty="0">
                <a:effectLst/>
              </a:rPr>
              <a:t>, </a:t>
            </a:r>
            <a:r>
              <a:rPr lang="en-US" sz="1000" i="1" dirty="0">
                <a:effectLst/>
              </a:rPr>
              <a:t>26</a:t>
            </a:r>
            <a:r>
              <a:rPr lang="en-US" sz="1000" dirty="0">
                <a:effectLst/>
              </a:rPr>
              <a:t>(6), 3473–3481. </a:t>
            </a:r>
            <a:r>
              <a:rPr lang="en-US" sz="1000" dirty="0">
                <a:effectLst/>
                <a:hlinkClick r:id="rId6"/>
              </a:rPr>
              <a:t>https://doi.org/10.1111/gcb.15060</a:t>
            </a:r>
            <a:endParaRPr lang="en-US" sz="1000" dirty="0">
              <a:effectLst/>
            </a:endParaRPr>
          </a:p>
          <a:p>
            <a:pPr marL="0" indent="0">
              <a:lnSpc>
                <a:spcPct val="120000"/>
              </a:lnSpc>
              <a:spcBef>
                <a:spcPts val="300"/>
              </a:spcBef>
              <a:buNone/>
            </a:pPr>
            <a:r>
              <a:rPr lang="en-US" sz="1000" dirty="0">
                <a:effectLst/>
              </a:rPr>
              <a:t>Suárez-Morales, E. (2015). Chapter 29—Class </a:t>
            </a:r>
            <a:r>
              <a:rPr lang="en-US" sz="1000" dirty="0" err="1">
                <a:effectLst/>
              </a:rPr>
              <a:t>Maxillopoda</a:t>
            </a:r>
            <a:r>
              <a:rPr lang="en-US" sz="1000" dirty="0">
                <a:effectLst/>
              </a:rPr>
              <a:t>. In J. H. Thorp &amp; D. C. Rogers (Eds.), </a:t>
            </a:r>
            <a:r>
              <a:rPr lang="en-US" sz="1000" i="1" dirty="0">
                <a:effectLst/>
              </a:rPr>
              <a:t>Thorp and </a:t>
            </a:r>
            <a:r>
              <a:rPr lang="en-US" sz="1000" i="1" dirty="0" err="1">
                <a:effectLst/>
              </a:rPr>
              <a:t>Covich’s</a:t>
            </a:r>
            <a:r>
              <a:rPr lang="en-US" sz="1000" i="1" dirty="0">
                <a:effectLst/>
              </a:rPr>
              <a:t> Freshwater Invertebrates (Fourth Edition)</a:t>
            </a:r>
            <a:r>
              <a:rPr lang="en-US" sz="1000" dirty="0">
                <a:effectLst/>
              </a:rPr>
              <a:t> (pp. 709–755). Academic Press. </a:t>
            </a:r>
            <a:r>
              <a:rPr lang="en-US" sz="1000" dirty="0">
                <a:effectLst/>
                <a:hlinkClick r:id="rId7"/>
              </a:rPr>
              <a:t>https://doi.org/10.1016/B978-0-12-385026-3.00029-2</a:t>
            </a:r>
            <a:endParaRPr lang="en-US" sz="1000" dirty="0">
              <a:effectLst/>
            </a:endParaRPr>
          </a:p>
        </p:txBody>
      </p:sp>
      <p:cxnSp>
        <p:nvCxnSpPr>
          <p:cNvPr id="9" name="Straight Connector 8">
            <a:extLst>
              <a:ext uri="{FF2B5EF4-FFF2-40B4-BE49-F238E27FC236}">
                <a16:creationId xmlns:a16="http://schemas.microsoft.com/office/drawing/2014/main" id="{B707CE38-1DD2-F445-BE26-78A8CB1AC6DA}"/>
              </a:ext>
            </a:extLst>
          </p:cNvPr>
          <p:cNvCxnSpPr>
            <a:cxnSpLocks/>
          </p:cNvCxnSpPr>
          <p:nvPr/>
        </p:nvCxnSpPr>
        <p:spPr>
          <a:xfrm>
            <a:off x="0" y="5486400"/>
            <a:ext cx="12192000" cy="0"/>
          </a:xfrm>
          <a:prstGeom prst="line">
            <a:avLst/>
          </a:prstGeom>
          <a:noFill/>
          <a:ln w="6350" cap="flat" cmpd="sng" algn="ctr">
            <a:solidFill>
              <a:sysClr val="windowText" lastClr="000000"/>
            </a:solidFill>
            <a:prstDash val="solid"/>
            <a:miter lim="800000"/>
          </a:ln>
          <a:effectLst/>
        </p:spPr>
      </p:cxnSp>
      <p:pic>
        <p:nvPicPr>
          <p:cNvPr id="3" name="Picture 2" descr="A group of people sitting on steps&#10;&#10;Description automatically generated">
            <a:extLst>
              <a:ext uri="{FF2B5EF4-FFF2-40B4-BE49-F238E27FC236}">
                <a16:creationId xmlns:a16="http://schemas.microsoft.com/office/drawing/2014/main" id="{EE436DA8-EFBB-5D75-498C-B5D4A21D13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048" y="1384297"/>
            <a:ext cx="5434242" cy="3657600"/>
          </a:xfrm>
          <a:prstGeom prst="rect">
            <a:avLst/>
          </a:prstGeom>
        </p:spPr>
      </p:pic>
      <p:pic>
        <p:nvPicPr>
          <p:cNvPr id="4" name="Picture 3" descr="A colorful rectangular shapes in a black frame&#10;&#10;Description automatically generated">
            <a:extLst>
              <a:ext uri="{FF2B5EF4-FFF2-40B4-BE49-F238E27FC236}">
                <a16:creationId xmlns:a16="http://schemas.microsoft.com/office/drawing/2014/main" id="{0D5B6599-B616-6161-4BE2-82677E02D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28571" y="3959860"/>
            <a:ext cx="1371600" cy="1371600"/>
          </a:xfrm>
          <a:prstGeom prst="rect">
            <a:avLst/>
          </a:prstGeom>
        </p:spPr>
      </p:pic>
      <p:pic>
        <p:nvPicPr>
          <p:cNvPr id="12" name="Picture 11" descr="A logo with mountains and text&#10;&#10;Description automatically generated">
            <a:extLst>
              <a:ext uri="{FF2B5EF4-FFF2-40B4-BE49-F238E27FC236}">
                <a16:creationId xmlns:a16="http://schemas.microsoft.com/office/drawing/2014/main" id="{99909415-E21E-979A-329F-26AFD78E6677}"/>
              </a:ext>
            </a:extLst>
          </p:cNvPr>
          <p:cNvPicPr>
            <a:picLocks noChangeAspect="1"/>
          </p:cNvPicPr>
          <p:nvPr/>
        </p:nvPicPr>
        <p:blipFill rotWithShape="1">
          <a:blip r:embed="rId10">
            <a:extLst>
              <a:ext uri="{28A0092B-C50C-407E-A947-70E740481C1C}">
                <a14:useLocalDpi xmlns:a14="http://schemas.microsoft.com/office/drawing/2010/main" val="0"/>
              </a:ext>
            </a:extLst>
          </a:blip>
          <a:srcRect t="6696" b="16814"/>
          <a:stretch/>
        </p:blipFill>
        <p:spPr>
          <a:xfrm>
            <a:off x="10306315" y="502921"/>
            <a:ext cx="1828800" cy="1371600"/>
          </a:xfrm>
          <a:prstGeom prst="rect">
            <a:avLst/>
          </a:prstGeom>
        </p:spPr>
      </p:pic>
      <p:pic>
        <p:nvPicPr>
          <p:cNvPr id="13" name="Google Shape;120;p1" descr="https://lh6.googleusercontent.com/_89Baoa9HvsrJNYAzRF35sLqNYwEWPRJwrhEfReZZ9lqx2QV4jsE8KF0EMmiTHrCQipSUvBeUBpOV1H2eF4BqXagVlxjdOknL7Y4VGJDN3WMOG0PKFoR5HPZ9XmCjv1UdL7w6PjQBjE">
            <a:extLst>
              <a:ext uri="{FF2B5EF4-FFF2-40B4-BE49-F238E27FC236}">
                <a16:creationId xmlns:a16="http://schemas.microsoft.com/office/drawing/2014/main" id="{3F265C75-F14C-853F-2547-9101A80E4340}"/>
              </a:ext>
            </a:extLst>
          </p:cNvPr>
          <p:cNvPicPr preferRelativeResize="0"/>
          <p:nvPr/>
        </p:nvPicPr>
        <p:blipFill rotWithShape="1">
          <a:blip r:embed="rId11">
            <a:alphaModFix/>
          </a:blip>
          <a:srcRect/>
          <a:stretch/>
        </p:blipFill>
        <p:spPr>
          <a:xfrm>
            <a:off x="10534915" y="2231390"/>
            <a:ext cx="1371600" cy="1371600"/>
          </a:xfrm>
          <a:prstGeom prst="rect">
            <a:avLst/>
          </a:prstGeom>
          <a:noFill/>
          <a:ln>
            <a:noFill/>
          </a:ln>
        </p:spPr>
      </p:pic>
    </p:spTree>
    <p:extLst>
      <p:ext uri="{BB962C8B-B14F-4D97-AF65-F5344CB8AC3E}">
        <p14:creationId xmlns:p14="http://schemas.microsoft.com/office/powerpoint/2010/main" val="13992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rock&#10;&#10;Description automatically generated">
            <a:extLst>
              <a:ext uri="{FF2B5EF4-FFF2-40B4-BE49-F238E27FC236}">
                <a16:creationId xmlns:a16="http://schemas.microsoft.com/office/drawing/2014/main" id="{2C5452C8-F85B-EB03-03F2-DC6D29A37D37}"/>
              </a:ext>
            </a:extLst>
          </p:cNvPr>
          <p:cNvPicPr>
            <a:picLocks noChangeAspect="1"/>
          </p:cNvPicPr>
          <p:nvPr/>
        </p:nvPicPr>
        <p:blipFill rotWithShape="1">
          <a:blip r:embed="rId2">
            <a:extLst>
              <a:ext uri="{28A0092B-C50C-407E-A947-70E740481C1C}">
                <a14:useLocalDpi xmlns:a14="http://schemas.microsoft.com/office/drawing/2010/main" val="0"/>
              </a:ext>
            </a:extLst>
          </a:blip>
          <a:srcRect b="24981"/>
          <a:stretch/>
        </p:blipFill>
        <p:spPr>
          <a:xfrm>
            <a:off x="3048" y="0"/>
            <a:ext cx="12188952" cy="6858000"/>
          </a:xfrm>
          <a:prstGeom prst="rect">
            <a:avLst/>
          </a:prstGeom>
        </p:spPr>
      </p:pic>
      <p:sp>
        <p:nvSpPr>
          <p:cNvPr id="2" name="Title 1">
            <a:extLst>
              <a:ext uri="{FF2B5EF4-FFF2-40B4-BE49-F238E27FC236}">
                <a16:creationId xmlns:a16="http://schemas.microsoft.com/office/drawing/2014/main" id="{C93C0F88-3108-3C63-61BE-4EFC01EB1B22}"/>
              </a:ext>
            </a:extLst>
          </p:cNvPr>
          <p:cNvSpPr>
            <a:spLocks noGrp="1"/>
          </p:cNvSpPr>
          <p:nvPr>
            <p:ph type="ctrTitle"/>
          </p:nvPr>
        </p:nvSpPr>
        <p:spPr>
          <a:xfrm>
            <a:off x="274320" y="274320"/>
            <a:ext cx="4229100" cy="914400"/>
          </a:xfrm>
        </p:spPr>
        <p:txBody>
          <a:bodyPr anchor="t"/>
          <a:lstStyle/>
          <a:p>
            <a:r>
              <a:rPr lang="en-US" dirty="0">
                <a:latin typeface="Century Gothic" panose="020B0502020202020204" pitchFamily="34" charset="0"/>
              </a:rPr>
              <a:t>Questions?</a:t>
            </a:r>
          </a:p>
        </p:txBody>
      </p:sp>
      <p:sp>
        <p:nvSpPr>
          <p:cNvPr id="8" name="TextBox 7">
            <a:extLst>
              <a:ext uri="{FF2B5EF4-FFF2-40B4-BE49-F238E27FC236}">
                <a16:creationId xmlns:a16="http://schemas.microsoft.com/office/drawing/2014/main" id="{AAFE5930-333C-573F-41E4-7B4D062B2676}"/>
              </a:ext>
            </a:extLst>
          </p:cNvPr>
          <p:cNvSpPr txBox="1"/>
          <p:nvPr/>
        </p:nvSpPr>
        <p:spPr>
          <a:xfrm>
            <a:off x="9720072" y="6492240"/>
            <a:ext cx="2377440" cy="276999"/>
          </a:xfrm>
          <a:prstGeom prst="rect">
            <a:avLst/>
          </a:prstGeom>
          <a:solidFill>
            <a:srgbClr val="FFFFFF">
              <a:alpha val="74902"/>
            </a:srgbClr>
          </a:solidFill>
          <a:ln w="12700">
            <a:solidFill>
              <a:schemeClr val="tx1"/>
            </a:solidFill>
          </a:ln>
        </p:spPr>
        <p:txBody>
          <a:bodyPr wrap="square" rtlCol="0">
            <a:spAutoFit/>
          </a:bodyPr>
          <a:lstStyle/>
          <a:p>
            <a:r>
              <a:rPr lang="en-US" sz="1200" dirty="0"/>
              <a:t>Credit to </a:t>
            </a:r>
            <a:r>
              <a:rPr lang="en-US" sz="1200" dirty="0" err="1"/>
              <a:t>Alida</a:t>
            </a:r>
            <a:r>
              <a:rPr lang="en-US" sz="1200" dirty="0"/>
              <a:t> de </a:t>
            </a:r>
            <a:r>
              <a:rPr lang="en-US" sz="1200" dirty="0" err="1"/>
              <a:t>Flamingh</a:t>
            </a:r>
            <a:r>
              <a:rPr lang="en-US" sz="1200" dirty="0"/>
              <a:t>, 2024</a:t>
            </a:r>
          </a:p>
        </p:txBody>
      </p:sp>
    </p:spTree>
    <p:extLst>
      <p:ext uri="{BB962C8B-B14F-4D97-AF65-F5344CB8AC3E}">
        <p14:creationId xmlns:p14="http://schemas.microsoft.com/office/powerpoint/2010/main" val="3472769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D92933E-87AE-780B-8143-AC997A974125}"/>
              </a:ext>
            </a:extLst>
          </p:cNvPr>
          <p:cNvSpPr/>
          <p:nvPr/>
        </p:nvSpPr>
        <p:spPr>
          <a:xfrm>
            <a:off x="998621" y="2927024"/>
            <a:ext cx="2049379"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LT Pro Light"/>
              <a:ea typeface="+mn-ea"/>
              <a:cs typeface="+mn-cs"/>
            </a:endParaRPr>
          </a:p>
        </p:txBody>
      </p:sp>
      <p:sp>
        <p:nvSpPr>
          <p:cNvPr id="22" name="Rectangle 21">
            <a:extLst>
              <a:ext uri="{FF2B5EF4-FFF2-40B4-BE49-F238E27FC236}">
                <a16:creationId xmlns:a16="http://schemas.microsoft.com/office/drawing/2014/main" id="{CD94D296-075A-1444-404E-635F728EA5CD}"/>
              </a:ext>
            </a:extLst>
          </p:cNvPr>
          <p:cNvSpPr/>
          <p:nvPr/>
        </p:nvSpPr>
        <p:spPr>
          <a:xfrm>
            <a:off x="3048000" y="2927024"/>
            <a:ext cx="5769428"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LT Pro Light"/>
              <a:ea typeface="+mn-ea"/>
              <a:cs typeface="+mn-cs"/>
            </a:endParaRPr>
          </a:p>
        </p:txBody>
      </p:sp>
      <p:sp>
        <p:nvSpPr>
          <p:cNvPr id="24" name="Rectangle 23">
            <a:extLst>
              <a:ext uri="{FF2B5EF4-FFF2-40B4-BE49-F238E27FC236}">
                <a16:creationId xmlns:a16="http://schemas.microsoft.com/office/drawing/2014/main" id="{B910BA52-ACC1-EA19-A4E3-610DBEF3DA2E}"/>
              </a:ext>
            </a:extLst>
          </p:cNvPr>
          <p:cNvSpPr/>
          <p:nvPr/>
        </p:nvSpPr>
        <p:spPr>
          <a:xfrm>
            <a:off x="8817428" y="2927024"/>
            <a:ext cx="2993572"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LT Pro Light"/>
              <a:ea typeface="+mn-ea"/>
              <a:cs typeface="+mn-cs"/>
            </a:endParaRPr>
          </a:p>
        </p:txBody>
      </p:sp>
      <p:sp>
        <p:nvSpPr>
          <p:cNvPr id="25" name="Rectangle 24">
            <a:extLst>
              <a:ext uri="{FF2B5EF4-FFF2-40B4-BE49-F238E27FC236}">
                <a16:creationId xmlns:a16="http://schemas.microsoft.com/office/drawing/2014/main" id="{159821CB-DEF9-4ECD-2D6D-6FBACC26792F}"/>
              </a:ext>
            </a:extLst>
          </p:cNvPr>
          <p:cNvSpPr/>
          <p:nvPr/>
        </p:nvSpPr>
        <p:spPr>
          <a:xfrm>
            <a:off x="2067924" y="3567104"/>
            <a:ext cx="6435064"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LT Pro Light"/>
              <a:ea typeface="+mn-ea"/>
              <a:cs typeface="+mn-cs"/>
            </a:endParaRPr>
          </a:p>
        </p:txBody>
      </p:sp>
      <p:sp>
        <p:nvSpPr>
          <p:cNvPr id="26" name="Rectangle 25">
            <a:extLst>
              <a:ext uri="{FF2B5EF4-FFF2-40B4-BE49-F238E27FC236}">
                <a16:creationId xmlns:a16="http://schemas.microsoft.com/office/drawing/2014/main" id="{EE721BE6-47CA-558E-38A1-9B86F8947626}"/>
              </a:ext>
            </a:extLst>
          </p:cNvPr>
          <p:cNvSpPr/>
          <p:nvPr/>
        </p:nvSpPr>
        <p:spPr>
          <a:xfrm>
            <a:off x="9168062" y="3567104"/>
            <a:ext cx="2721429" cy="640080"/>
          </a:xfrm>
          <a:prstGeom prst="rect">
            <a:avLst/>
          </a:prstGeom>
          <a:solidFill>
            <a:srgbClr val="FF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LT Pro Light"/>
              <a:ea typeface="+mn-ea"/>
              <a:cs typeface="+mn-cs"/>
            </a:endParaRPr>
          </a:p>
        </p:txBody>
      </p:sp>
      <p:sp>
        <p:nvSpPr>
          <p:cNvPr id="27" name="Title 1">
            <a:extLst>
              <a:ext uri="{FF2B5EF4-FFF2-40B4-BE49-F238E27FC236}">
                <a16:creationId xmlns:a16="http://schemas.microsoft.com/office/drawing/2014/main" id="{45A38129-9806-FBE4-434C-3AAADA17EE08}"/>
              </a:ext>
            </a:extLst>
          </p:cNvPr>
          <p:cNvSpPr txBox="1">
            <a:spLocks/>
          </p:cNvSpPr>
          <p:nvPr/>
        </p:nvSpPr>
        <p:spPr>
          <a:xfrm>
            <a:off x="152400" y="2286801"/>
            <a:ext cx="11887200" cy="1920526"/>
          </a:xfrm>
          <a:prstGeom prst="rect">
            <a:avLst/>
          </a:prstGeom>
        </p:spPr>
        <p:txBody>
          <a:bodyPr vert="horz" lIns="91440" tIns="45720" rIns="91440" bIns="45720" rtlCol="0" anchor="ctr" anchorCtr="1">
            <a:spAutoFit/>
          </a:bodyPr>
          <a:lstStyle>
            <a:lvl1pPr algn="ctr"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30" normalizeH="0" baseline="0" noProof="0" dirty="0">
                <a:ln>
                  <a:noFill/>
                </a:ln>
                <a:solidFill>
                  <a:srgbClr val="E7E6E6">
                    <a:lumMod val="90000"/>
                  </a:srgbClr>
                </a:solidFill>
                <a:effectLst/>
                <a:uLnTx/>
                <a:uFillTx/>
                <a:latin typeface="Century Gothic"/>
                <a:ea typeface="+mj-ea"/>
                <a:cs typeface="+mj-cs"/>
              </a:rPr>
              <a:t>What a Load of Barnacles! </a:t>
            </a:r>
            <a:br>
              <a:rPr kumimoji="0" lang="en-US" sz="4400" b="0" i="0" u="none" strike="noStrike" kern="1200" cap="none" spc="30" normalizeH="0" baseline="0" noProof="0" dirty="0">
                <a:ln>
                  <a:noFill/>
                </a:ln>
                <a:solidFill>
                  <a:sysClr val="windowText" lastClr="000000">
                    <a:lumMod val="75000"/>
                    <a:lumOff val="25000"/>
                  </a:sysClr>
                </a:solidFill>
                <a:effectLst/>
                <a:uLnTx/>
                <a:uFillTx/>
                <a:latin typeface="Century Gothic"/>
                <a:ea typeface="+mj-ea"/>
                <a:cs typeface="+mj-cs"/>
              </a:rPr>
            </a:br>
            <a:r>
              <a:rPr kumimoji="0" lang="en-US" sz="4400" b="0" i="0" u="none" strike="noStrike" kern="1200" cap="none" spc="30" normalizeH="0" baseline="0" noProof="0" dirty="0">
                <a:ln>
                  <a:noFill/>
                </a:ln>
                <a:solidFill>
                  <a:schemeClr val="tx1"/>
                </a:solidFill>
                <a:effectLst/>
                <a:uLnTx/>
                <a:uFillTx/>
                <a:latin typeface="Century Gothic"/>
                <a:ea typeface="+mj-ea"/>
                <a:cs typeface="+mj-cs"/>
              </a:rPr>
              <a:t>A Spatial Population Genomic Simulation </a:t>
            </a:r>
            <a:br>
              <a:rPr kumimoji="0" lang="en-US" sz="4400" b="0" i="0" u="none" strike="noStrike" kern="1200" cap="none" spc="30" normalizeH="0" baseline="0" noProof="0" dirty="0">
                <a:ln>
                  <a:noFill/>
                </a:ln>
                <a:solidFill>
                  <a:schemeClr val="tx1"/>
                </a:solidFill>
                <a:effectLst/>
                <a:uLnTx/>
                <a:uFillTx/>
                <a:latin typeface="Century Gothic"/>
                <a:ea typeface="+mj-ea"/>
                <a:cs typeface="+mj-cs"/>
              </a:rPr>
            </a:br>
            <a:r>
              <a:rPr kumimoji="0" lang="en-US" sz="4400" b="0" i="0" u="none" strike="noStrike" kern="1200" cap="none" spc="30" normalizeH="0" baseline="0" noProof="0" dirty="0">
                <a:ln>
                  <a:noFill/>
                </a:ln>
                <a:solidFill>
                  <a:schemeClr val="tx1"/>
                </a:solidFill>
                <a:effectLst/>
                <a:uLnTx/>
                <a:uFillTx/>
                <a:latin typeface="Century Gothic"/>
                <a:ea typeface="+mj-ea"/>
                <a:cs typeface="+mj-cs"/>
              </a:rPr>
              <a:t>of the Pacific Acorn Barnacle in Coos Bay</a:t>
            </a:r>
            <a:endParaRPr kumimoji="0" lang="en-US" sz="4400" b="0" i="1" u="none" strike="noStrike" kern="1200" cap="all" spc="30" normalizeH="0" baseline="0" noProof="0" dirty="0">
              <a:ln>
                <a:noFill/>
              </a:ln>
              <a:solidFill>
                <a:schemeClr val="tx1"/>
              </a:solidFill>
              <a:effectLst/>
              <a:uLnTx/>
              <a:uFillTx/>
              <a:latin typeface="Century Gothic"/>
              <a:ea typeface="+mj-ea"/>
              <a:cs typeface="+mj-cs"/>
            </a:endParaRPr>
          </a:p>
        </p:txBody>
      </p:sp>
      <p:cxnSp>
        <p:nvCxnSpPr>
          <p:cNvPr id="28" name="Straight Connector 27">
            <a:extLst>
              <a:ext uri="{FF2B5EF4-FFF2-40B4-BE49-F238E27FC236}">
                <a16:creationId xmlns:a16="http://schemas.microsoft.com/office/drawing/2014/main" id="{81972410-7413-6E90-3A61-0EA0B930E04C}"/>
              </a:ext>
            </a:extLst>
          </p:cNvPr>
          <p:cNvCxnSpPr>
            <a:cxnSpLocks/>
            <a:stCxn id="21" idx="0"/>
            <a:endCxn id="29" idx="2"/>
          </p:cNvCxnSpPr>
          <p:nvPr/>
        </p:nvCxnSpPr>
        <p:spPr>
          <a:xfrm flipV="1">
            <a:off x="2023311" y="2165179"/>
            <a:ext cx="128014" cy="761845"/>
          </a:xfrm>
          <a:prstGeom prst="line">
            <a:avLst/>
          </a:prstGeom>
          <a:noFill/>
          <a:ln w="6350" cap="flat" cmpd="sng" algn="ctr">
            <a:solidFill>
              <a:sysClr val="windowText" lastClr="000000"/>
            </a:solidFill>
            <a:prstDash val="solid"/>
            <a:miter lim="800000"/>
          </a:ln>
          <a:effectLst/>
        </p:spPr>
      </p:cxnSp>
      <p:cxnSp>
        <p:nvCxnSpPr>
          <p:cNvPr id="31" name="Straight Connector 30">
            <a:extLst>
              <a:ext uri="{FF2B5EF4-FFF2-40B4-BE49-F238E27FC236}">
                <a16:creationId xmlns:a16="http://schemas.microsoft.com/office/drawing/2014/main" id="{AD04F4EB-54BE-09A4-6DE6-C2F9AD02FDB0}"/>
              </a:ext>
            </a:extLst>
          </p:cNvPr>
          <p:cNvCxnSpPr>
            <a:cxnSpLocks/>
            <a:stCxn id="22" idx="0"/>
            <a:endCxn id="30" idx="2"/>
          </p:cNvCxnSpPr>
          <p:nvPr/>
        </p:nvCxnSpPr>
        <p:spPr>
          <a:xfrm flipV="1">
            <a:off x="5932714" y="1387939"/>
            <a:ext cx="163287" cy="1539085"/>
          </a:xfrm>
          <a:prstGeom prst="line">
            <a:avLst/>
          </a:prstGeom>
          <a:noFill/>
          <a:ln w="6350" cap="flat" cmpd="sng" algn="ctr">
            <a:solidFill>
              <a:sysClr val="windowText" lastClr="000000"/>
            </a:solidFill>
            <a:prstDash val="solid"/>
            <a:miter lim="800000"/>
          </a:ln>
          <a:effectLst/>
        </p:spPr>
      </p:cxnSp>
      <p:cxnSp>
        <p:nvCxnSpPr>
          <p:cNvPr id="34" name="Straight Connector 33">
            <a:extLst>
              <a:ext uri="{FF2B5EF4-FFF2-40B4-BE49-F238E27FC236}">
                <a16:creationId xmlns:a16="http://schemas.microsoft.com/office/drawing/2014/main" id="{132244B6-E2C6-56C3-2FA0-F220DA7DB6FB}"/>
              </a:ext>
            </a:extLst>
          </p:cNvPr>
          <p:cNvCxnSpPr>
            <a:cxnSpLocks/>
            <a:stCxn id="24" idx="0"/>
            <a:endCxn id="35" idx="2"/>
          </p:cNvCxnSpPr>
          <p:nvPr/>
        </p:nvCxnSpPr>
        <p:spPr>
          <a:xfrm flipH="1" flipV="1">
            <a:off x="9592371" y="2160536"/>
            <a:ext cx="721843" cy="766488"/>
          </a:xfrm>
          <a:prstGeom prst="line">
            <a:avLst/>
          </a:prstGeom>
          <a:noFill/>
          <a:ln w="6350" cap="flat" cmpd="sng" algn="ctr">
            <a:solidFill>
              <a:sysClr val="windowText" lastClr="000000"/>
            </a:solidFill>
            <a:prstDash val="solid"/>
            <a:miter lim="800000"/>
          </a:ln>
          <a:effectLst/>
        </p:spPr>
      </p:cxnSp>
      <p:sp>
        <p:nvSpPr>
          <p:cNvPr id="29" name="TextBox 28">
            <a:extLst>
              <a:ext uri="{FF2B5EF4-FFF2-40B4-BE49-F238E27FC236}">
                <a16:creationId xmlns:a16="http://schemas.microsoft.com/office/drawing/2014/main" id="{7C62D742-D2C4-1100-A08F-A99A1986F542}"/>
              </a:ext>
            </a:extLst>
          </p:cNvPr>
          <p:cNvSpPr txBox="1"/>
          <p:nvPr/>
        </p:nvSpPr>
        <p:spPr>
          <a:xfrm>
            <a:off x="147265" y="1518848"/>
            <a:ext cx="4008120" cy="646331"/>
          </a:xfrm>
          <a:prstGeom prst="rect">
            <a:avLst/>
          </a:prstGeom>
          <a:solidFill>
            <a:srgbClr val="FFFFFF">
              <a:alpha val="74902"/>
            </a:srgbClr>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Seeing how the population and their genome varies across a landscape</a:t>
            </a:r>
          </a:p>
        </p:txBody>
      </p:sp>
      <p:sp>
        <p:nvSpPr>
          <p:cNvPr id="30" name="TextBox 29">
            <a:extLst>
              <a:ext uri="{FF2B5EF4-FFF2-40B4-BE49-F238E27FC236}">
                <a16:creationId xmlns:a16="http://schemas.microsoft.com/office/drawing/2014/main" id="{3DE0C9C3-C844-CE74-4ABA-3BF5E124E5B1}"/>
              </a:ext>
            </a:extLst>
          </p:cNvPr>
          <p:cNvSpPr txBox="1"/>
          <p:nvPr/>
        </p:nvSpPr>
        <p:spPr>
          <a:xfrm>
            <a:off x="3505797" y="741608"/>
            <a:ext cx="5180407" cy="646331"/>
          </a:xfrm>
          <a:prstGeom prst="rect">
            <a:avLst/>
          </a:prstGeom>
          <a:solidFill>
            <a:srgbClr val="FFFFFF"/>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Looking a</a:t>
            </a:r>
            <a:r>
              <a:rPr lang="en-US" kern="0" dirty="0">
                <a:solidFill>
                  <a:prstClr val="black"/>
                </a:solidFill>
                <a:latin typeface="Avenir Next LT Pro Light"/>
              </a:rPr>
              <a:t>t</a:t>
            </a:r>
            <a:r>
              <a:rPr kumimoji="0" lang="en-US" sz="1800" b="0" i="0" u="none" strike="noStrike" kern="0" cap="none" spc="0" normalizeH="0" baseline="0" noProof="0" dirty="0">
                <a:ln>
                  <a:noFill/>
                </a:ln>
                <a:solidFill>
                  <a:prstClr val="black"/>
                </a:solidFill>
                <a:effectLst/>
                <a:uLnTx/>
                <a:uFillTx/>
                <a:latin typeface="Avenir Next LT Pro Light"/>
              </a:rPr>
              <a:t> </a:t>
            </a:r>
            <a:r>
              <a:rPr lang="en-US" kern="0" dirty="0">
                <a:solidFill>
                  <a:prstClr val="black"/>
                </a:solidFill>
                <a:latin typeface="Avenir Next LT Pro Light"/>
              </a:rPr>
              <a:t>the changes in the genome across </a:t>
            </a:r>
            <a:r>
              <a:rPr kumimoji="0" lang="en-US" sz="1800" b="0" i="0" u="none" strike="noStrike" kern="0" cap="none" spc="0" normalizeH="0" baseline="0" noProof="0" dirty="0">
                <a:ln>
                  <a:noFill/>
                </a:ln>
                <a:solidFill>
                  <a:prstClr val="black"/>
                </a:solidFill>
                <a:effectLst/>
                <a:uLnTx/>
                <a:uFillTx/>
                <a:latin typeface="Avenir Next LT Pro Light"/>
              </a:rPr>
              <a:t>group of organisms</a:t>
            </a:r>
          </a:p>
        </p:txBody>
      </p:sp>
      <p:sp>
        <p:nvSpPr>
          <p:cNvPr id="35" name="TextBox 34">
            <a:extLst>
              <a:ext uri="{FF2B5EF4-FFF2-40B4-BE49-F238E27FC236}">
                <a16:creationId xmlns:a16="http://schemas.microsoft.com/office/drawing/2014/main" id="{434E9FAA-31AD-E2BA-EACB-1F61F16DF1F4}"/>
              </a:ext>
            </a:extLst>
          </p:cNvPr>
          <p:cNvSpPr txBox="1"/>
          <p:nvPr/>
        </p:nvSpPr>
        <p:spPr>
          <a:xfrm>
            <a:off x="7522029" y="1514205"/>
            <a:ext cx="4140684" cy="646331"/>
          </a:xfrm>
          <a:prstGeom prst="rect">
            <a:avLst/>
          </a:prstGeom>
          <a:solidFill>
            <a:srgbClr val="FFFFFF"/>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Using computers to model various ecological and evolutionary</a:t>
            </a:r>
            <a:r>
              <a:rPr kumimoji="0" lang="en-US" sz="1800" b="0" i="0" u="none" strike="noStrike" kern="0" cap="none" spc="0" normalizeH="0" noProof="0" dirty="0">
                <a:ln>
                  <a:noFill/>
                </a:ln>
                <a:solidFill>
                  <a:prstClr val="black"/>
                </a:solidFill>
                <a:effectLst/>
                <a:uLnTx/>
                <a:uFillTx/>
                <a:latin typeface="Avenir Next LT Pro Light"/>
              </a:rPr>
              <a:t> </a:t>
            </a:r>
            <a:r>
              <a:rPr kumimoji="0" lang="en-US" sz="1800" b="0" i="0" u="none" strike="noStrike" kern="0" cap="none" spc="0" normalizeH="0" baseline="0" noProof="0" dirty="0">
                <a:ln>
                  <a:noFill/>
                </a:ln>
                <a:solidFill>
                  <a:prstClr val="black"/>
                </a:solidFill>
                <a:effectLst/>
                <a:uLnTx/>
                <a:uFillTx/>
                <a:latin typeface="Avenir Next LT Pro Light"/>
              </a:rPr>
              <a:t>scenarios</a:t>
            </a:r>
          </a:p>
        </p:txBody>
      </p:sp>
      <p:cxnSp>
        <p:nvCxnSpPr>
          <p:cNvPr id="36" name="Straight Connector 35">
            <a:extLst>
              <a:ext uri="{FF2B5EF4-FFF2-40B4-BE49-F238E27FC236}">
                <a16:creationId xmlns:a16="http://schemas.microsoft.com/office/drawing/2014/main" id="{E6BC035F-7711-C85E-EE2E-90069AFCC6E5}"/>
              </a:ext>
            </a:extLst>
          </p:cNvPr>
          <p:cNvCxnSpPr>
            <a:cxnSpLocks/>
            <a:stCxn id="25" idx="2"/>
            <a:endCxn id="38" idx="0"/>
          </p:cNvCxnSpPr>
          <p:nvPr/>
        </p:nvCxnSpPr>
        <p:spPr>
          <a:xfrm flipH="1">
            <a:off x="3601331" y="4207184"/>
            <a:ext cx="1684125" cy="761707"/>
          </a:xfrm>
          <a:prstGeom prst="line">
            <a:avLst/>
          </a:prstGeom>
          <a:noFill/>
          <a:ln w="6350" cap="flat" cmpd="sng" algn="ctr">
            <a:solidFill>
              <a:sysClr val="windowText" lastClr="000000"/>
            </a:solidFill>
            <a:prstDash val="solid"/>
            <a:miter lim="800000"/>
          </a:ln>
          <a:effectLst/>
        </p:spPr>
      </p:cxnSp>
      <p:cxnSp>
        <p:nvCxnSpPr>
          <p:cNvPr id="37" name="Straight Connector 36">
            <a:extLst>
              <a:ext uri="{FF2B5EF4-FFF2-40B4-BE49-F238E27FC236}">
                <a16:creationId xmlns:a16="http://schemas.microsoft.com/office/drawing/2014/main" id="{5A8B78E7-228C-CF4F-FE90-AB5D2992F84B}"/>
              </a:ext>
            </a:extLst>
          </p:cNvPr>
          <p:cNvCxnSpPr>
            <a:cxnSpLocks/>
            <a:stCxn id="26" idx="2"/>
            <a:endCxn id="39" idx="0"/>
          </p:cNvCxnSpPr>
          <p:nvPr/>
        </p:nvCxnSpPr>
        <p:spPr>
          <a:xfrm flipH="1">
            <a:off x="8613530" y="4207184"/>
            <a:ext cx="1915247" cy="761707"/>
          </a:xfrm>
          <a:prstGeom prst="line">
            <a:avLst/>
          </a:prstGeom>
          <a:noFill/>
          <a:ln w="6350" cap="flat" cmpd="sng" algn="ctr">
            <a:solidFill>
              <a:sysClr val="windowText" lastClr="000000"/>
            </a:solidFill>
            <a:prstDash val="solid"/>
            <a:miter lim="800000"/>
          </a:ln>
          <a:effectLst/>
        </p:spPr>
      </p:cxnSp>
      <p:sp>
        <p:nvSpPr>
          <p:cNvPr id="38" name="TextBox 37">
            <a:extLst>
              <a:ext uri="{FF2B5EF4-FFF2-40B4-BE49-F238E27FC236}">
                <a16:creationId xmlns:a16="http://schemas.microsoft.com/office/drawing/2014/main" id="{A199A6F9-9AE1-3274-5F51-9EE763358312}"/>
              </a:ext>
            </a:extLst>
          </p:cNvPr>
          <p:cNvSpPr txBox="1"/>
          <p:nvPr/>
        </p:nvSpPr>
        <p:spPr>
          <a:xfrm>
            <a:off x="1406771" y="4968891"/>
            <a:ext cx="4389120" cy="646331"/>
          </a:xfrm>
          <a:prstGeom prst="rect">
            <a:avLst/>
          </a:prstGeom>
          <a:solidFill>
            <a:srgbClr val="FFFFFF"/>
          </a:solidFill>
          <a:ln>
            <a:solidFill>
              <a:sysClr val="windowText" lastClr="000000"/>
            </a:solidFill>
          </a:ln>
        </p:spPr>
        <p:txBody>
          <a:bodyPr wrap="square" lIns="91440" tIns="45720" rIns="91440" bIns="45720"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venir Next LT Pro Light"/>
              </a:rPr>
              <a:t>The Pacific </a:t>
            </a:r>
            <a:r>
              <a:rPr lang="en-US" kern="0" dirty="0">
                <a:solidFill>
                  <a:prstClr val="black"/>
                </a:solidFill>
                <a:latin typeface="Avenir Next LT Pro Light"/>
              </a:rPr>
              <a:t>ac</a:t>
            </a:r>
            <a:r>
              <a:rPr kumimoji="0" lang="en-US" b="0" i="0" u="none" strike="noStrike" kern="0" cap="none" spc="0" normalizeH="0" baseline="0" noProof="0" dirty="0" err="1">
                <a:ln>
                  <a:noFill/>
                </a:ln>
                <a:solidFill>
                  <a:prstClr val="black"/>
                </a:solidFill>
                <a:effectLst/>
                <a:uLnTx/>
                <a:uFillTx/>
                <a:latin typeface="Avenir Next LT Pro Light"/>
              </a:rPr>
              <a:t>orn</a:t>
            </a:r>
            <a:r>
              <a:rPr kumimoji="0" lang="en-US" b="0" i="0" u="none" strike="noStrike" kern="0" cap="none" spc="0" normalizeH="0" baseline="0" noProof="0" dirty="0">
                <a:ln>
                  <a:noFill/>
                </a:ln>
                <a:solidFill>
                  <a:prstClr val="black"/>
                </a:solidFill>
                <a:effectLst/>
                <a:uLnTx/>
                <a:uFillTx/>
                <a:latin typeface="Avenir Next LT Pro Light"/>
              </a:rPr>
              <a:t> b</a:t>
            </a:r>
            <a:r>
              <a:rPr kumimoji="0" lang="en-US" b="0" i="0" u="none" strike="noStrike" kern="0" cap="none" spc="0" normalizeH="0" noProof="0" dirty="0">
                <a:ln>
                  <a:noFill/>
                </a:ln>
                <a:solidFill>
                  <a:prstClr val="black"/>
                </a:solidFill>
                <a:effectLst/>
                <a:uLnTx/>
                <a:uFillTx/>
                <a:latin typeface="Avenir Next LT Pro Light"/>
              </a:rPr>
              <a:t>arnacle</a:t>
            </a:r>
            <a:r>
              <a:rPr kumimoji="0" lang="en-US" b="0" i="0" u="none" strike="noStrike" kern="0" cap="none" spc="0" normalizeH="0" baseline="0" noProof="0" dirty="0">
                <a:ln>
                  <a:noFill/>
                </a:ln>
                <a:solidFill>
                  <a:prstClr val="black"/>
                </a:solidFill>
                <a:effectLst/>
                <a:uLnTx/>
                <a:uFillTx/>
                <a:latin typeface="Avenir Next LT Pro Light"/>
              </a:rPr>
              <a:t> (</a:t>
            </a:r>
            <a:r>
              <a:rPr kumimoji="0" lang="en-US" b="0" i="1" u="none" strike="noStrike" kern="0" cap="none" spc="0" normalizeH="0" baseline="0" noProof="0" dirty="0">
                <a:ln>
                  <a:noFill/>
                </a:ln>
                <a:solidFill>
                  <a:prstClr val="black"/>
                </a:solidFill>
                <a:effectLst/>
                <a:uLnTx/>
                <a:uFillTx/>
                <a:latin typeface="Avenir Next LT Pro Light"/>
              </a:rPr>
              <a:t>Balanus glandula</a:t>
            </a:r>
            <a:r>
              <a:rPr kumimoji="0" lang="en-US" b="0" i="0" u="none" strike="noStrike" kern="0" cap="none" spc="0" normalizeH="0" baseline="0" noProof="0" dirty="0">
                <a:ln>
                  <a:noFill/>
                </a:ln>
                <a:solidFill>
                  <a:prstClr val="black"/>
                </a:solidFill>
                <a:effectLst/>
                <a:uLnTx/>
                <a:uFillTx/>
                <a:latin typeface="Avenir Next LT Pro Light"/>
              </a:rPr>
              <a:t>) is the organism we’re studying</a:t>
            </a:r>
          </a:p>
        </p:txBody>
      </p:sp>
      <p:sp>
        <p:nvSpPr>
          <p:cNvPr id="39" name="TextBox 38">
            <a:extLst>
              <a:ext uri="{FF2B5EF4-FFF2-40B4-BE49-F238E27FC236}">
                <a16:creationId xmlns:a16="http://schemas.microsoft.com/office/drawing/2014/main" id="{6BF9679C-0906-474E-64D9-C31FBE6187D0}"/>
              </a:ext>
            </a:extLst>
          </p:cNvPr>
          <p:cNvSpPr txBox="1"/>
          <p:nvPr/>
        </p:nvSpPr>
        <p:spPr>
          <a:xfrm>
            <a:off x="6441830" y="4968891"/>
            <a:ext cx="4343400" cy="646331"/>
          </a:xfrm>
          <a:prstGeom prst="rect">
            <a:avLst/>
          </a:prstGeom>
          <a:solidFill>
            <a:srgbClr val="FFFFFF"/>
          </a:solidFill>
          <a:ln>
            <a:solidFill>
              <a:sysClr val="windowText" lastClr="000000"/>
            </a:solidFill>
          </a:ln>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venir Next LT Pro Light"/>
              </a:rPr>
              <a:t>The Coos Estuary is the landscape we’re studying </a:t>
            </a:r>
            <a:r>
              <a:rPr kumimoji="0" lang="en-US" sz="1800" b="0" i="1" u="none" strike="noStrike" kern="0" cap="none" spc="0" normalizeH="0" baseline="0" noProof="0" dirty="0">
                <a:ln>
                  <a:noFill/>
                </a:ln>
                <a:solidFill>
                  <a:prstClr val="black"/>
                </a:solidFill>
                <a:effectLst/>
                <a:uLnTx/>
                <a:uFillTx/>
                <a:latin typeface="Avenir Next LT Pro Light"/>
              </a:rPr>
              <a:t>B. glandula</a:t>
            </a:r>
            <a:r>
              <a:rPr kumimoji="0" lang="en-US" sz="1800" b="0" i="0" u="none" strike="noStrike" kern="0" cap="none" spc="0" normalizeH="0" baseline="0" noProof="0" dirty="0">
                <a:ln>
                  <a:noFill/>
                </a:ln>
                <a:solidFill>
                  <a:prstClr val="black"/>
                </a:solidFill>
                <a:effectLst/>
                <a:uLnTx/>
                <a:uFillTx/>
                <a:latin typeface="Avenir Next LT Pro Light"/>
              </a:rPr>
              <a:t> in </a:t>
            </a:r>
          </a:p>
        </p:txBody>
      </p:sp>
    </p:spTree>
    <p:extLst>
      <p:ext uri="{BB962C8B-B14F-4D97-AF65-F5344CB8AC3E}">
        <p14:creationId xmlns:p14="http://schemas.microsoft.com/office/powerpoint/2010/main" val="16771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6" grpId="0" animBg="1"/>
      <p:bldP spid="29" grpId="0" animBg="1"/>
      <p:bldP spid="30" grpId="0" animBg="1"/>
      <p:bldP spid="35" grpId="0" animBg="1"/>
      <p:bldP spid="38"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E127-02C9-B21D-E76B-DB60379168F5}"/>
              </a:ext>
            </a:extLst>
          </p:cNvPr>
          <p:cNvSpPr>
            <a:spLocks noGrp="1"/>
          </p:cNvSpPr>
          <p:nvPr>
            <p:ph type="title"/>
          </p:nvPr>
        </p:nvSpPr>
        <p:spPr>
          <a:xfrm>
            <a:off x="274320" y="274319"/>
            <a:ext cx="11643360" cy="914400"/>
          </a:xfrm>
        </p:spPr>
        <p:txBody>
          <a:bodyPr>
            <a:normAutofit/>
          </a:bodyPr>
          <a:lstStyle/>
          <a:p>
            <a:r>
              <a:rPr lang="en-US" sz="4000" dirty="0">
                <a:latin typeface="Century Gothic" panose="020B0502020202020204" pitchFamily="34" charset="0"/>
              </a:rPr>
              <a:t>The Pacific Acorn Barnacle in the Coos Estuary</a:t>
            </a:r>
            <a:endParaRPr lang="en-US" sz="4000" i="1" dirty="0">
              <a:latin typeface="Century Gothic" panose="020B0502020202020204" pitchFamily="34" charset="0"/>
            </a:endParaRPr>
          </a:p>
        </p:txBody>
      </p:sp>
      <p:pic>
        <p:nvPicPr>
          <p:cNvPr id="4" name="20240813">
            <a:hlinkClick r:id="" action="ppaction://media"/>
            <a:extLst>
              <a:ext uri="{FF2B5EF4-FFF2-40B4-BE49-F238E27FC236}">
                <a16:creationId xmlns:a16="http://schemas.microsoft.com/office/drawing/2014/main" id="{AB6F4387-8164-E88C-C8CF-C2EA0F347B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6250"/>
          <a:stretch/>
        </p:blipFill>
        <p:spPr>
          <a:xfrm>
            <a:off x="377952" y="1188719"/>
            <a:ext cx="2743200" cy="4572000"/>
          </a:xfrm>
          <a:prstGeom prst="rect">
            <a:avLst/>
          </a:prstGeom>
        </p:spPr>
      </p:pic>
      <p:sp>
        <p:nvSpPr>
          <p:cNvPr id="5" name="TextBox 4">
            <a:extLst>
              <a:ext uri="{FF2B5EF4-FFF2-40B4-BE49-F238E27FC236}">
                <a16:creationId xmlns:a16="http://schemas.microsoft.com/office/drawing/2014/main" id="{8727924B-5668-35BD-C1BA-039D23D3F909}"/>
              </a:ext>
            </a:extLst>
          </p:cNvPr>
          <p:cNvSpPr txBox="1"/>
          <p:nvPr/>
        </p:nvSpPr>
        <p:spPr>
          <a:xfrm>
            <a:off x="377952" y="5876503"/>
            <a:ext cx="2743200" cy="276999"/>
          </a:xfrm>
          <a:prstGeom prst="rect">
            <a:avLst/>
          </a:prstGeom>
          <a:noFill/>
        </p:spPr>
        <p:txBody>
          <a:bodyPr wrap="square" rtlCol="0">
            <a:spAutoFit/>
          </a:bodyPr>
          <a:lstStyle/>
          <a:p>
            <a:r>
              <a:rPr lang="en-US" sz="1200" dirty="0"/>
              <a:t>Credit to Erin </a:t>
            </a:r>
            <a:r>
              <a:rPr lang="en-US" sz="1200" dirty="0" err="1"/>
              <a:t>Jezuit</a:t>
            </a:r>
            <a:r>
              <a:rPr lang="en-US" sz="1200" dirty="0"/>
              <a:t>, 2024</a:t>
            </a:r>
          </a:p>
        </p:txBody>
      </p:sp>
      <p:pic>
        <p:nvPicPr>
          <p:cNvPr id="7" name="Graphic 6">
            <a:extLst>
              <a:ext uri="{FF2B5EF4-FFF2-40B4-BE49-F238E27FC236}">
                <a16:creationId xmlns:a16="http://schemas.microsoft.com/office/drawing/2014/main" id="{D6E40D0D-2DD6-D5F3-2D1B-D7A8DF0148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4794" y="1097281"/>
            <a:ext cx="3195577" cy="5486400"/>
          </a:xfrm>
          <a:prstGeom prst="rect">
            <a:avLst/>
          </a:prstGeom>
        </p:spPr>
      </p:pic>
      <p:grpSp>
        <p:nvGrpSpPr>
          <p:cNvPr id="11" name="Group 10">
            <a:extLst>
              <a:ext uri="{FF2B5EF4-FFF2-40B4-BE49-F238E27FC236}">
                <a16:creationId xmlns:a16="http://schemas.microsoft.com/office/drawing/2014/main" id="{F45982A0-30A6-0B8A-5CF0-75AC646E298E}"/>
              </a:ext>
            </a:extLst>
          </p:cNvPr>
          <p:cNvGrpSpPr/>
          <p:nvPr/>
        </p:nvGrpSpPr>
        <p:grpSpPr>
          <a:xfrm>
            <a:off x="5462947" y="1186433"/>
            <a:ext cx="6351101" cy="4572000"/>
            <a:chOff x="5462947" y="1186433"/>
            <a:chExt cx="6351101" cy="4572000"/>
          </a:xfrm>
        </p:grpSpPr>
        <p:grpSp>
          <p:nvGrpSpPr>
            <p:cNvPr id="8" name="Group 7">
              <a:extLst>
                <a:ext uri="{FF2B5EF4-FFF2-40B4-BE49-F238E27FC236}">
                  <a16:creationId xmlns:a16="http://schemas.microsoft.com/office/drawing/2014/main" id="{680B7979-D69E-E21D-F881-D004E02ECEA9}"/>
                </a:ext>
              </a:extLst>
            </p:cNvPr>
            <p:cNvGrpSpPr/>
            <p:nvPr/>
          </p:nvGrpSpPr>
          <p:grpSpPr>
            <a:xfrm>
              <a:off x="5550195" y="1186433"/>
              <a:ext cx="6263853" cy="4572000"/>
              <a:chOff x="5550195" y="1186433"/>
              <a:chExt cx="6263853" cy="4572000"/>
            </a:xfrm>
          </p:grpSpPr>
          <p:pic>
            <p:nvPicPr>
              <p:cNvPr id="9" name="Picture 8" descr="A map of a city&#10;&#10;Description automatically generated">
                <a:extLst>
                  <a:ext uri="{FF2B5EF4-FFF2-40B4-BE49-F238E27FC236}">
                    <a16:creationId xmlns:a16="http://schemas.microsoft.com/office/drawing/2014/main" id="{996E0806-C397-6935-98D0-27A2910ADE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1186" y="1186433"/>
                <a:ext cx="4422862" cy="4572000"/>
              </a:xfrm>
              <a:prstGeom prst="rect">
                <a:avLst/>
              </a:prstGeom>
            </p:spPr>
          </p:pic>
          <p:sp>
            <p:nvSpPr>
              <p:cNvPr id="13" name="Isosceles Triangle 12">
                <a:extLst>
                  <a:ext uri="{FF2B5EF4-FFF2-40B4-BE49-F238E27FC236}">
                    <a16:creationId xmlns:a16="http://schemas.microsoft.com/office/drawing/2014/main" id="{E1CCA349-DDA3-B0D6-D0FF-BFD6994399EC}"/>
                  </a:ext>
                </a:extLst>
              </p:cNvPr>
              <p:cNvSpPr/>
              <p:nvPr/>
            </p:nvSpPr>
            <p:spPr>
              <a:xfrm rot="16200000">
                <a:off x="4189263" y="2551937"/>
                <a:ext cx="4562856" cy="1840991"/>
              </a:xfrm>
              <a:prstGeom prst="triangle">
                <a:avLst>
                  <a:gd name="adj" fmla="val 39909"/>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Star: 5 Points 9">
              <a:extLst>
                <a:ext uri="{FF2B5EF4-FFF2-40B4-BE49-F238E27FC236}">
                  <a16:creationId xmlns:a16="http://schemas.microsoft.com/office/drawing/2014/main" id="{E750F71C-8A5B-7FBE-20BE-63AA588E3215}"/>
                </a:ext>
              </a:extLst>
            </p:cNvPr>
            <p:cNvSpPr>
              <a:spLocks noChangeAspect="1"/>
            </p:cNvSpPr>
            <p:nvPr/>
          </p:nvSpPr>
          <p:spPr>
            <a:xfrm>
              <a:off x="5462947" y="3840481"/>
              <a:ext cx="182880" cy="182880"/>
            </a:xfrm>
            <a:prstGeom prst="star5">
              <a:avLst/>
            </a:prstGeom>
            <a:solidFill>
              <a:srgbClr val="3B694B"/>
            </a:solidFill>
            <a:ln>
              <a:solidFill>
                <a:srgbClr val="3B69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08D936C-87EC-5590-31DA-B9D90408F162}"/>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spTree>
    <p:extLst>
      <p:ext uri="{BB962C8B-B14F-4D97-AF65-F5344CB8AC3E}">
        <p14:creationId xmlns:p14="http://schemas.microsoft.com/office/powerpoint/2010/main" val="396257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4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mute="1">
                <p:cTn id="20"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BB1C62-14CD-C22A-CD30-074E1880B95B}"/>
              </a:ext>
            </a:extLst>
          </p:cNvPr>
          <p:cNvSpPr txBox="1">
            <a:spLocks/>
          </p:cNvSpPr>
          <p:nvPr/>
        </p:nvSpPr>
        <p:spPr>
          <a:xfrm>
            <a:off x="274320" y="274320"/>
            <a:ext cx="11430000" cy="914400"/>
          </a:xfrm>
          <a:prstGeom prst="rect">
            <a:avLst/>
          </a:prstGeom>
        </p:spPr>
        <p:txBody>
          <a:bodyPr vert="horz" wrap="square"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Century Gothic" panose="020B0502020202020204" pitchFamily="34" charset="0"/>
              </a:rPr>
              <a:t>Why Are Simulations Important? An Example</a:t>
            </a:r>
          </a:p>
        </p:txBody>
      </p:sp>
      <p:pic>
        <p:nvPicPr>
          <p:cNvPr id="5" name="Picture 2">
            <a:extLst>
              <a:ext uri="{FF2B5EF4-FFF2-40B4-BE49-F238E27FC236}">
                <a16:creationId xmlns:a16="http://schemas.microsoft.com/office/drawing/2014/main" id="{D8E78001-E5A4-E070-00C1-90B3602CE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3390" y="1176020"/>
            <a:ext cx="874522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8159CF-479D-0CBE-FF13-5ABE2B8CD59A}"/>
              </a:ext>
            </a:extLst>
          </p:cNvPr>
          <p:cNvSpPr txBox="1"/>
          <p:nvPr/>
        </p:nvSpPr>
        <p:spPr>
          <a:xfrm>
            <a:off x="10134600" y="6309360"/>
            <a:ext cx="2057400" cy="365760"/>
          </a:xfrm>
          <a:prstGeom prst="rect">
            <a:avLst/>
          </a:prstGeom>
          <a:noFill/>
        </p:spPr>
        <p:txBody>
          <a:bodyPr wrap="square" rtlCol="0" anchor="ctr">
            <a:noAutofit/>
          </a:bodyPr>
          <a:lstStyle/>
          <a:p>
            <a:r>
              <a:rPr lang="en-US" dirty="0">
                <a:solidFill>
                  <a:schemeClr val="tx1">
                    <a:lumMod val="50000"/>
                    <a:lumOff val="50000"/>
                  </a:schemeClr>
                </a:solidFill>
                <a:latin typeface="Avenir Next LT Pro Light" panose="020B0304020202020204" pitchFamily="34" charset="0"/>
              </a:rPr>
              <a:t>(Matz et al., 2020)</a:t>
            </a:r>
          </a:p>
        </p:txBody>
      </p:sp>
    </p:spTree>
    <p:extLst>
      <p:ext uri="{BB962C8B-B14F-4D97-AF65-F5344CB8AC3E}">
        <p14:creationId xmlns:p14="http://schemas.microsoft.com/office/powerpoint/2010/main" val="1374950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E127-02C9-B21D-E76B-DB60379168F5}"/>
              </a:ext>
            </a:extLst>
          </p:cNvPr>
          <p:cNvSpPr>
            <a:spLocks noGrp="1"/>
          </p:cNvSpPr>
          <p:nvPr>
            <p:ph type="title"/>
          </p:nvPr>
        </p:nvSpPr>
        <p:spPr>
          <a:xfrm>
            <a:off x="274320" y="274319"/>
            <a:ext cx="11643360" cy="914400"/>
          </a:xfrm>
        </p:spPr>
        <p:txBody>
          <a:bodyPr>
            <a:normAutofit/>
          </a:bodyPr>
          <a:lstStyle/>
          <a:p>
            <a:r>
              <a:rPr lang="en-US" sz="4000" dirty="0">
                <a:latin typeface="Century Gothic" panose="020B0502020202020204" pitchFamily="34" charset="0"/>
              </a:rPr>
              <a:t>Objectives</a:t>
            </a:r>
          </a:p>
        </p:txBody>
      </p:sp>
      <p:sp>
        <p:nvSpPr>
          <p:cNvPr id="7" name="TextBox 6">
            <a:extLst>
              <a:ext uri="{FF2B5EF4-FFF2-40B4-BE49-F238E27FC236}">
                <a16:creationId xmlns:a16="http://schemas.microsoft.com/office/drawing/2014/main" id="{765F526C-2729-10B7-96CA-72B845DDB53E}"/>
              </a:ext>
            </a:extLst>
          </p:cNvPr>
          <p:cNvSpPr txBox="1"/>
          <p:nvPr/>
        </p:nvSpPr>
        <p:spPr>
          <a:xfrm>
            <a:off x="274320" y="1188719"/>
            <a:ext cx="11643360" cy="5394962"/>
          </a:xfrm>
          <a:prstGeom prst="rect">
            <a:avLst/>
          </a:prstGeom>
          <a:noFill/>
        </p:spPr>
        <p:txBody>
          <a:bodyPr wrap="square">
            <a:normAutofit/>
          </a:bodyPr>
          <a:lstStyle/>
          <a:p>
            <a:pPr marL="514350" indent="-514350">
              <a:lnSpc>
                <a:spcPct val="114000"/>
              </a:lnSpc>
              <a:spcAft>
                <a:spcPts val="1200"/>
              </a:spcAft>
              <a:buFont typeface="+mj-lt"/>
              <a:buAutoNum type="arabicPeriod"/>
            </a:pPr>
            <a:r>
              <a:rPr lang="en-US" sz="3000" b="1" dirty="0">
                <a:latin typeface="Avenir Next LT Pro Light" panose="020B0304020202020204" pitchFamily="34" charset="0"/>
              </a:rPr>
              <a:t>Build a model </a:t>
            </a:r>
            <a:r>
              <a:rPr lang="en-US" sz="3000" dirty="0">
                <a:latin typeface="Avenir Next LT Pro Light" panose="020B0304020202020204" pitchFamily="34" charset="0"/>
              </a:rPr>
              <a:t>describing the biology of </a:t>
            </a:r>
            <a:r>
              <a:rPr lang="en-US" sz="3000" i="1" dirty="0">
                <a:latin typeface="Avenir Next LT Pro Light" panose="020B0304020202020204" pitchFamily="34" charset="0"/>
              </a:rPr>
              <a:t>Balanus glandula</a:t>
            </a:r>
            <a:r>
              <a:rPr lang="en-US" sz="3000" dirty="0">
                <a:latin typeface="Avenir Next LT Pro Light" panose="020B0304020202020204" pitchFamily="34" charset="0"/>
              </a:rPr>
              <a:t> in the Coos Estuary</a:t>
            </a:r>
          </a:p>
          <a:p>
            <a:pPr marL="514350" indent="-514350">
              <a:lnSpc>
                <a:spcPct val="114000"/>
              </a:lnSpc>
              <a:spcAft>
                <a:spcPts val="1200"/>
              </a:spcAft>
              <a:buFont typeface="+mj-lt"/>
              <a:buAutoNum type="arabicPeriod"/>
            </a:pPr>
            <a:r>
              <a:rPr lang="en-US" sz="3000" b="1" dirty="0">
                <a:latin typeface="Avenir Next LT Pro Light" panose="020B0304020202020204" pitchFamily="34" charset="0"/>
              </a:rPr>
              <a:t>Use the model </a:t>
            </a:r>
            <a:r>
              <a:rPr lang="en-US" sz="3000" dirty="0">
                <a:latin typeface="Avenir Next LT Pro Light" panose="020B0304020202020204" pitchFamily="34" charset="0"/>
              </a:rPr>
              <a:t>to simulate</a:t>
            </a:r>
            <a:r>
              <a:rPr lang="en-US" sz="3000" i="0" u="none" strike="noStrike" dirty="0">
                <a:effectLst/>
                <a:latin typeface="Avenir Next LT Pro Light" panose="020B0304020202020204" pitchFamily="34" charset="0"/>
              </a:rPr>
              <a:t> </a:t>
            </a:r>
            <a:r>
              <a:rPr lang="en-US" sz="3000" dirty="0">
                <a:latin typeface="Avenir Next LT Pro Light" panose="020B0304020202020204" pitchFamily="34" charset="0"/>
              </a:rPr>
              <a:t>how variation on</a:t>
            </a:r>
            <a:r>
              <a:rPr lang="en-US" sz="3000" b="0" i="0" u="none" strike="noStrike" dirty="0">
                <a:effectLst/>
                <a:latin typeface="Avenir Next LT Pro Light" panose="020B0304020202020204" pitchFamily="34" charset="0"/>
              </a:rPr>
              <a:t> short- and long-term scales </a:t>
            </a:r>
            <a:r>
              <a:rPr lang="en-US" sz="3000" dirty="0">
                <a:latin typeface="Avenir Next LT Pro Light" panose="020B0304020202020204" pitchFamily="34" charset="0"/>
              </a:rPr>
              <a:t>impacts</a:t>
            </a:r>
            <a:r>
              <a:rPr lang="en-US" sz="3000" b="0" i="0" u="none" strike="noStrike" dirty="0">
                <a:effectLst/>
                <a:latin typeface="Avenir Next LT Pro Light" panose="020B0304020202020204" pitchFamily="34" charset="0"/>
              </a:rPr>
              <a:t> population fitness, demography, and genetic isolation on this system</a:t>
            </a:r>
          </a:p>
          <a:p>
            <a:pPr marL="514350" indent="-514350">
              <a:lnSpc>
                <a:spcPct val="114000"/>
              </a:lnSpc>
              <a:spcAft>
                <a:spcPts val="1200"/>
              </a:spcAft>
              <a:buFont typeface="+mj-lt"/>
              <a:buAutoNum type="arabicPeriod"/>
            </a:pPr>
            <a:r>
              <a:rPr lang="en-US" sz="3000" b="1" i="0" u="none" strike="noStrike" dirty="0">
                <a:effectLst/>
                <a:latin typeface="Avenir Next LT Pro Light" panose="020B0304020202020204" pitchFamily="34" charset="0"/>
              </a:rPr>
              <a:t>Examine how populations adapt</a:t>
            </a:r>
            <a:r>
              <a:rPr lang="en-US" sz="3000" i="0" u="none" strike="noStrike" dirty="0">
                <a:effectLst/>
                <a:latin typeface="Avenir Next LT Pro Light" panose="020B0304020202020204" pitchFamily="34" charset="0"/>
              </a:rPr>
              <a:t> to changing environments when migration is restricted</a:t>
            </a:r>
            <a:endParaRPr lang="en-US" sz="3000" b="1" i="0" u="none" strike="noStrike" dirty="0">
              <a:effectLst/>
              <a:latin typeface="Avenir Next LT Pro Light" panose="020B0304020202020204" pitchFamily="34" charset="0"/>
            </a:endParaRPr>
          </a:p>
          <a:p>
            <a:pPr marL="171450" indent="-171450">
              <a:lnSpc>
                <a:spcPct val="114000"/>
              </a:lnSpc>
              <a:spcAft>
                <a:spcPts val="1200"/>
              </a:spcAft>
              <a:buFontTx/>
              <a:buChar char="-"/>
            </a:pPr>
            <a:endParaRPr lang="en-US" sz="3000" b="0" i="0" u="none" strike="noStrike" dirty="0">
              <a:effectLst/>
              <a:latin typeface="Avenir Next LT Pro Light" panose="020B0304020202020204" pitchFamily="34" charset="0"/>
            </a:endParaRPr>
          </a:p>
          <a:p>
            <a:pPr marL="171450" indent="-171450">
              <a:lnSpc>
                <a:spcPct val="114000"/>
              </a:lnSpc>
              <a:spcAft>
                <a:spcPts val="1200"/>
              </a:spcAft>
              <a:buFontTx/>
              <a:buChar char="-"/>
            </a:pPr>
            <a:endParaRPr lang="en-US" sz="3000" dirty="0">
              <a:latin typeface="Avenir Next LT Pro Light" panose="020B0304020202020204" pitchFamily="34" charset="0"/>
            </a:endParaRPr>
          </a:p>
        </p:txBody>
      </p:sp>
    </p:spTree>
    <p:extLst>
      <p:ext uri="{BB962C8B-B14F-4D97-AF65-F5344CB8AC3E}">
        <p14:creationId xmlns:p14="http://schemas.microsoft.com/office/powerpoint/2010/main" val="2121951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B9EC5F-5381-06FC-5D10-8D74C2E00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343" y="4846320"/>
            <a:ext cx="2678905" cy="1143000"/>
          </a:xfrm>
          <a:prstGeom prst="rect">
            <a:avLst/>
          </a:prstGeom>
        </p:spPr>
      </p:pic>
      <p:pic>
        <p:nvPicPr>
          <p:cNvPr id="10" name="Picture 9" descr="A statue of a person&#10;&#10;Description automatically generated">
            <a:extLst>
              <a:ext uri="{FF2B5EF4-FFF2-40B4-BE49-F238E27FC236}">
                <a16:creationId xmlns:a16="http://schemas.microsoft.com/office/drawing/2014/main" id="{10A8143B-55B9-447F-E401-24D62AC9BED1}"/>
              </a:ext>
            </a:extLst>
          </p:cNvPr>
          <p:cNvPicPr>
            <a:picLocks noChangeAspect="1"/>
          </p:cNvPicPr>
          <p:nvPr/>
        </p:nvPicPr>
        <p:blipFill>
          <a:blip r:embed="rId4"/>
          <a:stretch>
            <a:fillRect/>
          </a:stretch>
        </p:blipFill>
        <p:spPr>
          <a:xfrm>
            <a:off x="8616423" y="1153886"/>
            <a:ext cx="1828800" cy="2743200"/>
          </a:xfrm>
          <a:prstGeom prst="rect">
            <a:avLst/>
          </a:prstGeom>
          <a:ln>
            <a:solidFill>
              <a:sysClr val="windowText" lastClr="000000"/>
            </a:solidFill>
          </a:ln>
        </p:spPr>
      </p:pic>
      <p:sp>
        <p:nvSpPr>
          <p:cNvPr id="11" name="Title 1">
            <a:extLst>
              <a:ext uri="{FF2B5EF4-FFF2-40B4-BE49-F238E27FC236}">
                <a16:creationId xmlns:a16="http://schemas.microsoft.com/office/drawing/2014/main" id="{C3B18240-5435-6197-4F41-41E53F474781}"/>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cap="none" dirty="0">
                <a:solidFill>
                  <a:schemeClr val="tx1"/>
                </a:solidFill>
                <a:latin typeface="Century Gothic"/>
              </a:rPr>
              <a:t>Sculpting our organism</a:t>
            </a:r>
            <a:endParaRPr kumimoji="0" lang="en-US" sz="4000" b="0" i="0" u="none" strike="noStrike" kern="1200" cap="none" spc="30" normalizeH="0" baseline="0" noProof="0" dirty="0">
              <a:ln>
                <a:noFill/>
              </a:ln>
              <a:solidFill>
                <a:schemeClr val="tx1"/>
              </a:solidFill>
              <a:effectLst/>
              <a:uLnTx/>
              <a:uFillTx/>
              <a:latin typeface="Century Gothic"/>
              <a:ea typeface="+mj-ea"/>
              <a:cs typeface="+mj-cs"/>
            </a:endParaRPr>
          </a:p>
        </p:txBody>
      </p:sp>
      <p:pic>
        <p:nvPicPr>
          <p:cNvPr id="12" name="Picture 11">
            <a:extLst>
              <a:ext uri="{FF2B5EF4-FFF2-40B4-BE49-F238E27FC236}">
                <a16:creationId xmlns:a16="http://schemas.microsoft.com/office/drawing/2014/main" id="{05A7DE8F-2975-D9ED-A9AF-3027F08CE86F}"/>
              </a:ext>
            </a:extLst>
          </p:cNvPr>
          <p:cNvPicPr>
            <a:picLocks noChangeAspect="1"/>
          </p:cNvPicPr>
          <p:nvPr/>
        </p:nvPicPr>
        <p:blipFill>
          <a:blip r:embed="rId5"/>
          <a:stretch>
            <a:fillRect/>
          </a:stretch>
        </p:blipFill>
        <p:spPr>
          <a:xfrm>
            <a:off x="0" y="6355078"/>
            <a:ext cx="6562773" cy="457203"/>
          </a:xfrm>
          <a:prstGeom prst="rect">
            <a:avLst/>
          </a:prstGeom>
        </p:spPr>
      </p:pic>
      <p:pic>
        <p:nvPicPr>
          <p:cNvPr id="13" name="Picture 2" descr="Stone Block Clipart Stock Illustrations – 551 Stone Block Clipart Stock  Illustrations, Vectors &amp; Clipart - Dreamstime">
            <a:extLst>
              <a:ext uri="{FF2B5EF4-FFF2-40B4-BE49-F238E27FC236}">
                <a16:creationId xmlns:a16="http://schemas.microsoft.com/office/drawing/2014/main" id="{0281BD80-71A3-38B6-7757-FF83BCD52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6048" y="1188720"/>
            <a:ext cx="2743200"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1A3BFDE6-D497-7D2B-8839-5B50CC12CC2F}"/>
              </a:ext>
            </a:extLst>
          </p:cNvPr>
          <p:cNvCxnSpPr>
            <a:cxnSpLocks/>
          </p:cNvCxnSpPr>
          <p:nvPr/>
        </p:nvCxnSpPr>
        <p:spPr>
          <a:xfrm flipV="1">
            <a:off x="5181600" y="2525486"/>
            <a:ext cx="1828800" cy="0"/>
          </a:xfrm>
          <a:prstGeom prst="straightConnector1">
            <a:avLst/>
          </a:prstGeom>
          <a:noFill/>
          <a:ln w="57150" cap="rnd" cmpd="sng" algn="ctr">
            <a:solidFill>
              <a:sysClr val="windowText" lastClr="000000"/>
            </a:solidFill>
            <a:prstDash val="solid"/>
            <a:round/>
            <a:headEnd type="none" w="med" len="med"/>
            <a:tailEnd type="arrow" w="lg" len="med"/>
          </a:ln>
          <a:effectLst/>
        </p:spPr>
      </p:cxnSp>
      <p:pic>
        <p:nvPicPr>
          <p:cNvPr id="16" name="Picture 10" descr="Barnacle (Balanus)">
            <a:extLst>
              <a:ext uri="{FF2B5EF4-FFF2-40B4-BE49-F238E27FC236}">
                <a16:creationId xmlns:a16="http://schemas.microsoft.com/office/drawing/2014/main" id="{E5379EAC-BDCE-286B-26C7-F8AB5959CC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6423" y="3912688"/>
            <a:ext cx="2129492"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F43C8EA6-402F-57B1-AFF2-47EB3BB27954}"/>
              </a:ext>
            </a:extLst>
          </p:cNvPr>
          <p:cNvCxnSpPr>
            <a:cxnSpLocks/>
          </p:cNvCxnSpPr>
          <p:nvPr/>
        </p:nvCxnSpPr>
        <p:spPr>
          <a:xfrm flipV="1">
            <a:off x="5181600" y="5241834"/>
            <a:ext cx="1828800" cy="0"/>
          </a:xfrm>
          <a:prstGeom prst="straightConnector1">
            <a:avLst/>
          </a:prstGeom>
          <a:noFill/>
          <a:ln w="57150" cap="rnd" cmpd="sng" algn="ctr">
            <a:solidFill>
              <a:sysClr val="windowText" lastClr="000000"/>
            </a:solidFill>
            <a:prstDash val="solid"/>
            <a:round/>
            <a:headEnd type="none" w="med" len="med"/>
            <a:tailEnd type="arrow" w="lg" len="med"/>
          </a:ln>
          <a:effectLst/>
        </p:spPr>
      </p:cxnSp>
      <p:sp>
        <p:nvSpPr>
          <p:cNvPr id="4" name="TextBox 3">
            <a:extLst>
              <a:ext uri="{FF2B5EF4-FFF2-40B4-BE49-F238E27FC236}">
                <a16:creationId xmlns:a16="http://schemas.microsoft.com/office/drawing/2014/main" id="{AAFD407C-1DDC-417D-00D9-12720FB1F3FF}"/>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spTree>
    <p:extLst>
      <p:ext uri="{BB962C8B-B14F-4D97-AF65-F5344CB8AC3E}">
        <p14:creationId xmlns:p14="http://schemas.microsoft.com/office/powerpoint/2010/main" val="23693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B8F3C2D6-291B-44EF-A43A-C5AB52824247}"/>
              </a:ext>
            </a:extLst>
          </p:cNvPr>
          <p:cNvGraphicFramePr>
            <a:graphicFrameLocks/>
          </p:cNvGraphicFramePr>
          <p:nvPr>
            <p:extLst>
              <p:ext uri="{D42A27DB-BD31-4B8C-83A1-F6EECF244321}">
                <p14:modId xmlns:p14="http://schemas.microsoft.com/office/powerpoint/2010/main" val="2793179247"/>
              </p:ext>
            </p:extLst>
          </p:nvPr>
        </p:nvGraphicFramePr>
        <p:xfrm>
          <a:off x="5413248" y="1258806"/>
          <a:ext cx="6400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a:extLst>
              <a:ext uri="{FF2B5EF4-FFF2-40B4-BE49-F238E27FC236}">
                <a16:creationId xmlns:a16="http://schemas.microsoft.com/office/drawing/2014/main" id="{9561D946-390B-038A-53C3-23F2C7C2D254}"/>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What do we have to account for?</a:t>
            </a:r>
          </a:p>
        </p:txBody>
      </p:sp>
      <p:sp>
        <p:nvSpPr>
          <p:cNvPr id="5" name="TextBox 4">
            <a:extLst>
              <a:ext uri="{FF2B5EF4-FFF2-40B4-BE49-F238E27FC236}">
                <a16:creationId xmlns:a16="http://schemas.microsoft.com/office/drawing/2014/main" id="{CB658955-2673-C65D-27E8-DF9027FBA697}"/>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sp>
        <p:nvSpPr>
          <p:cNvPr id="9" name="TextBox 8">
            <a:extLst>
              <a:ext uri="{FF2B5EF4-FFF2-40B4-BE49-F238E27FC236}">
                <a16:creationId xmlns:a16="http://schemas.microsoft.com/office/drawing/2014/main" id="{F91D4B85-3855-15B6-67F4-BD808B6DE431}"/>
              </a:ext>
            </a:extLst>
          </p:cNvPr>
          <p:cNvSpPr txBox="1"/>
          <p:nvPr/>
        </p:nvSpPr>
        <p:spPr>
          <a:xfrm>
            <a:off x="5413248" y="5922249"/>
            <a:ext cx="27432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(Hiebert and Jarvis, 2015) </a:t>
            </a:r>
          </a:p>
        </p:txBody>
      </p:sp>
      <p:grpSp>
        <p:nvGrpSpPr>
          <p:cNvPr id="14" name="Group 13">
            <a:extLst>
              <a:ext uri="{FF2B5EF4-FFF2-40B4-BE49-F238E27FC236}">
                <a16:creationId xmlns:a16="http://schemas.microsoft.com/office/drawing/2014/main" id="{E46A7A34-0F0B-EA5A-21D6-6CD02113C0AF}"/>
              </a:ext>
            </a:extLst>
          </p:cNvPr>
          <p:cNvGrpSpPr/>
          <p:nvPr/>
        </p:nvGrpSpPr>
        <p:grpSpPr>
          <a:xfrm>
            <a:off x="377952" y="1258809"/>
            <a:ext cx="4365119" cy="5541905"/>
            <a:chOff x="377952" y="1258809"/>
            <a:chExt cx="4365119" cy="5541905"/>
          </a:xfrm>
        </p:grpSpPr>
        <p:grpSp>
          <p:nvGrpSpPr>
            <p:cNvPr id="2" name="Group 1">
              <a:extLst>
                <a:ext uri="{FF2B5EF4-FFF2-40B4-BE49-F238E27FC236}">
                  <a16:creationId xmlns:a16="http://schemas.microsoft.com/office/drawing/2014/main" id="{3281D72C-2244-E91F-48BC-DCA8D15640E2}"/>
                </a:ext>
              </a:extLst>
            </p:cNvPr>
            <p:cNvGrpSpPr/>
            <p:nvPr/>
          </p:nvGrpSpPr>
          <p:grpSpPr>
            <a:xfrm>
              <a:off x="377952" y="1258809"/>
              <a:ext cx="4365119" cy="5214292"/>
              <a:chOff x="377952" y="1258809"/>
              <a:chExt cx="4365119" cy="5214292"/>
            </a:xfrm>
          </p:grpSpPr>
          <p:pic>
            <p:nvPicPr>
              <p:cNvPr id="4" name="Picture 3" descr="A diagram of different types of cells&#10;&#10;Description automatically generated">
                <a:extLst>
                  <a:ext uri="{FF2B5EF4-FFF2-40B4-BE49-F238E27FC236}">
                    <a16:creationId xmlns:a16="http://schemas.microsoft.com/office/drawing/2014/main" id="{54FAC416-1F7A-88AA-A98B-4013E25A6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52" y="1258809"/>
                <a:ext cx="4365119" cy="5029200"/>
              </a:xfrm>
              <a:prstGeom prst="rect">
                <a:avLst/>
              </a:prstGeom>
            </p:spPr>
          </p:pic>
          <p:sp>
            <p:nvSpPr>
              <p:cNvPr id="10" name="TextBox 9">
                <a:extLst>
                  <a:ext uri="{FF2B5EF4-FFF2-40B4-BE49-F238E27FC236}">
                    <a16:creationId xmlns:a16="http://schemas.microsoft.com/office/drawing/2014/main" id="{0D9C031C-F3FC-1F18-73D5-9596C4CC5EB4}"/>
                  </a:ext>
                </a:extLst>
              </p:cNvPr>
              <p:cNvSpPr txBox="1"/>
              <p:nvPr/>
            </p:nvSpPr>
            <p:spPr>
              <a:xfrm>
                <a:off x="1709903" y="3492689"/>
                <a:ext cx="1382233" cy="276999"/>
              </a:xfrm>
              <a:prstGeom prst="rect">
                <a:avLst/>
              </a:prstGeom>
              <a:noFill/>
            </p:spPr>
            <p:txBody>
              <a:bodyPr wrap="square" rtlCol="0">
                <a:spAutoFit/>
              </a:bodyPr>
              <a:lstStyle/>
              <a:p>
                <a:pPr algn="ctr"/>
                <a:r>
                  <a:rPr lang="en-US" sz="1200" b="1" dirty="0">
                    <a:solidFill>
                      <a:srgbClr val="121212"/>
                    </a:solidFill>
                    <a:latin typeface="Arial" panose="020B0604020202020204" pitchFamily="34" charset="0"/>
                    <a:cs typeface="Arial" panose="020B0604020202020204" pitchFamily="34" charset="0"/>
                  </a:rPr>
                  <a:t>~3-4 weeks</a:t>
                </a:r>
              </a:p>
            </p:txBody>
          </p:sp>
          <p:sp>
            <p:nvSpPr>
              <p:cNvPr id="11" name="TextBox 10">
                <a:extLst>
                  <a:ext uri="{FF2B5EF4-FFF2-40B4-BE49-F238E27FC236}">
                    <a16:creationId xmlns:a16="http://schemas.microsoft.com/office/drawing/2014/main" id="{E871AEC1-D115-1648-131B-F8F024C8ABE5}"/>
                  </a:ext>
                </a:extLst>
              </p:cNvPr>
              <p:cNvSpPr txBox="1"/>
              <p:nvPr/>
            </p:nvSpPr>
            <p:spPr>
              <a:xfrm>
                <a:off x="1709904" y="6196102"/>
                <a:ext cx="1382233" cy="276999"/>
              </a:xfrm>
              <a:prstGeom prst="rect">
                <a:avLst/>
              </a:prstGeom>
              <a:noFill/>
            </p:spPr>
            <p:txBody>
              <a:bodyPr wrap="square" rtlCol="0">
                <a:spAutoFit/>
              </a:bodyPr>
              <a:lstStyle/>
              <a:p>
                <a:pPr algn="ctr"/>
                <a:r>
                  <a:rPr lang="en-US" sz="1200" b="1" dirty="0">
                    <a:solidFill>
                      <a:srgbClr val="121212"/>
                    </a:solidFill>
                    <a:latin typeface="Arial" panose="020B0604020202020204" pitchFamily="34" charset="0"/>
                    <a:cs typeface="Arial" panose="020B0604020202020204" pitchFamily="34" charset="0"/>
                  </a:rPr>
                  <a:t>~1 year</a:t>
                </a:r>
              </a:p>
            </p:txBody>
          </p:sp>
          <p:sp>
            <p:nvSpPr>
              <p:cNvPr id="12" name="TextBox 11">
                <a:extLst>
                  <a:ext uri="{FF2B5EF4-FFF2-40B4-BE49-F238E27FC236}">
                    <a16:creationId xmlns:a16="http://schemas.microsoft.com/office/drawing/2014/main" id="{C24F668D-3989-146A-ABEA-67BD1467BF2E}"/>
                  </a:ext>
                </a:extLst>
              </p:cNvPr>
              <p:cNvSpPr txBox="1"/>
              <p:nvPr/>
            </p:nvSpPr>
            <p:spPr>
              <a:xfrm>
                <a:off x="487161" y="5861945"/>
                <a:ext cx="1382233" cy="276999"/>
              </a:xfrm>
              <a:prstGeom prst="rect">
                <a:avLst/>
              </a:prstGeom>
              <a:noFill/>
            </p:spPr>
            <p:txBody>
              <a:bodyPr wrap="square" rtlCol="0">
                <a:spAutoFit/>
              </a:bodyPr>
              <a:lstStyle/>
              <a:p>
                <a:pPr algn="ctr"/>
                <a:r>
                  <a:rPr lang="en-US" sz="1200" b="1" dirty="0">
                    <a:solidFill>
                      <a:srgbClr val="121212"/>
                    </a:solidFill>
                    <a:latin typeface="Arial" panose="020B0604020202020204" pitchFamily="34" charset="0"/>
                    <a:cs typeface="Arial" panose="020B0604020202020204" pitchFamily="34" charset="0"/>
                  </a:rPr>
                  <a:t>~7-9 years</a:t>
                </a:r>
              </a:p>
            </p:txBody>
          </p:sp>
        </p:grpSp>
        <p:sp>
          <p:nvSpPr>
            <p:cNvPr id="13" name="TextBox 12">
              <a:extLst>
                <a:ext uri="{FF2B5EF4-FFF2-40B4-BE49-F238E27FC236}">
                  <a16:creationId xmlns:a16="http://schemas.microsoft.com/office/drawing/2014/main" id="{92E50461-1EE2-AAE4-7756-A4C7A9F58C1E}"/>
                </a:ext>
              </a:extLst>
            </p:cNvPr>
            <p:cNvSpPr txBox="1"/>
            <p:nvPr/>
          </p:nvSpPr>
          <p:spPr>
            <a:xfrm>
              <a:off x="377952" y="6434954"/>
              <a:ext cx="27432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(Suárez-Morales, 2015) </a:t>
              </a:r>
            </a:p>
          </p:txBody>
        </p:sp>
      </p:grpSp>
    </p:spTree>
    <p:extLst>
      <p:ext uri="{BB962C8B-B14F-4D97-AF65-F5344CB8AC3E}">
        <p14:creationId xmlns:p14="http://schemas.microsoft.com/office/powerpoint/2010/main" val="75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51D8C2-0C4E-B1B6-2E91-D31E7722A7E1}"/>
              </a:ext>
            </a:extLst>
          </p:cNvPr>
          <p:cNvPicPr>
            <a:picLocks noChangeAspect="1"/>
          </p:cNvPicPr>
          <p:nvPr/>
        </p:nvPicPr>
        <p:blipFill>
          <a:blip r:embed="rId3"/>
          <a:stretch>
            <a:fillRect/>
          </a:stretch>
        </p:blipFill>
        <p:spPr>
          <a:xfrm>
            <a:off x="8714232" y="1828800"/>
            <a:ext cx="3200400" cy="3200400"/>
          </a:xfrm>
          <a:prstGeom prst="rect">
            <a:avLst/>
          </a:prstGeom>
        </p:spPr>
      </p:pic>
      <p:pic>
        <p:nvPicPr>
          <p:cNvPr id="15" name="Picture 14" descr="A map of a sea&#10;&#10;Description automatically generated">
            <a:extLst>
              <a:ext uri="{FF2B5EF4-FFF2-40B4-BE49-F238E27FC236}">
                <a16:creationId xmlns:a16="http://schemas.microsoft.com/office/drawing/2014/main" id="{4CC4D0C6-5C85-EE8B-D88E-5E7459525509}"/>
              </a:ext>
            </a:extLst>
          </p:cNvPr>
          <p:cNvPicPr>
            <a:picLocks noChangeAspect="1"/>
          </p:cNvPicPr>
          <p:nvPr/>
        </p:nvPicPr>
        <p:blipFill>
          <a:blip r:embed="rId4"/>
          <a:stretch>
            <a:fillRect/>
          </a:stretch>
        </p:blipFill>
        <p:spPr>
          <a:xfrm>
            <a:off x="4494276" y="1828800"/>
            <a:ext cx="3200400" cy="3200400"/>
          </a:xfrm>
          <a:prstGeom prst="rect">
            <a:avLst/>
          </a:prstGeom>
        </p:spPr>
      </p:pic>
      <p:pic>
        <p:nvPicPr>
          <p:cNvPr id="17" name="Picture 16">
            <a:extLst>
              <a:ext uri="{FF2B5EF4-FFF2-40B4-BE49-F238E27FC236}">
                <a16:creationId xmlns:a16="http://schemas.microsoft.com/office/drawing/2014/main" id="{0BBECB21-05C0-2CA4-F884-5CB782F873B1}"/>
              </a:ext>
            </a:extLst>
          </p:cNvPr>
          <p:cNvPicPr>
            <a:picLocks noChangeAspect="1"/>
          </p:cNvPicPr>
          <p:nvPr/>
        </p:nvPicPr>
        <p:blipFill>
          <a:blip r:embed="rId5"/>
          <a:stretch>
            <a:fillRect/>
          </a:stretch>
        </p:blipFill>
        <p:spPr>
          <a:xfrm>
            <a:off x="4495801" y="1828800"/>
            <a:ext cx="3200400" cy="3200400"/>
          </a:xfrm>
          <a:prstGeom prst="rect">
            <a:avLst/>
          </a:prstGeom>
          <a:ln w="12700">
            <a:solidFill>
              <a:sysClr val="windowText" lastClr="000000"/>
            </a:solidFill>
          </a:ln>
        </p:spPr>
      </p:pic>
      <p:pic>
        <p:nvPicPr>
          <p:cNvPr id="18" name="Picture 17">
            <a:extLst>
              <a:ext uri="{FF2B5EF4-FFF2-40B4-BE49-F238E27FC236}">
                <a16:creationId xmlns:a16="http://schemas.microsoft.com/office/drawing/2014/main" id="{E4C9EE9C-1C11-9E34-BE6D-E000C5E2FCFA}"/>
              </a:ext>
            </a:extLst>
          </p:cNvPr>
          <p:cNvPicPr>
            <a:picLocks noChangeAspect="1"/>
          </p:cNvPicPr>
          <p:nvPr/>
        </p:nvPicPr>
        <p:blipFill>
          <a:blip r:embed="rId6"/>
          <a:stretch>
            <a:fillRect/>
          </a:stretch>
        </p:blipFill>
        <p:spPr>
          <a:xfrm>
            <a:off x="274320" y="1828800"/>
            <a:ext cx="3200400" cy="3200400"/>
          </a:xfrm>
          <a:prstGeom prst="rect">
            <a:avLst/>
          </a:prstGeom>
        </p:spPr>
      </p:pic>
      <p:pic>
        <p:nvPicPr>
          <p:cNvPr id="19" name="Picture 18">
            <a:extLst>
              <a:ext uri="{FF2B5EF4-FFF2-40B4-BE49-F238E27FC236}">
                <a16:creationId xmlns:a16="http://schemas.microsoft.com/office/drawing/2014/main" id="{88CA45A8-43E3-55F7-EE64-1EAB9B3225B0}"/>
              </a:ext>
            </a:extLst>
          </p:cNvPr>
          <p:cNvPicPr>
            <a:picLocks/>
          </p:cNvPicPr>
          <p:nvPr/>
        </p:nvPicPr>
        <p:blipFill>
          <a:blip r:embed="rId7"/>
          <a:stretch>
            <a:fillRect/>
          </a:stretch>
        </p:blipFill>
        <p:spPr>
          <a:xfrm>
            <a:off x="272796" y="1828800"/>
            <a:ext cx="3200400" cy="3200400"/>
          </a:xfrm>
          <a:prstGeom prst="rect">
            <a:avLst/>
          </a:prstGeom>
          <a:ln w="12700">
            <a:solidFill>
              <a:sysClr val="windowText" lastClr="000000"/>
            </a:solidFill>
          </a:ln>
        </p:spPr>
      </p:pic>
      <p:sp>
        <p:nvSpPr>
          <p:cNvPr id="20" name="Title 1">
            <a:extLst>
              <a:ext uri="{FF2B5EF4-FFF2-40B4-BE49-F238E27FC236}">
                <a16:creationId xmlns:a16="http://schemas.microsoft.com/office/drawing/2014/main" id="{6259042F-5708-2082-D6E5-0191761BC7C2}"/>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How do we account for abiotic factors?</a:t>
            </a:r>
          </a:p>
        </p:txBody>
      </p:sp>
      <p:cxnSp>
        <p:nvCxnSpPr>
          <p:cNvPr id="21" name="Straight Arrow Connector 20">
            <a:extLst>
              <a:ext uri="{FF2B5EF4-FFF2-40B4-BE49-F238E27FC236}">
                <a16:creationId xmlns:a16="http://schemas.microsoft.com/office/drawing/2014/main" id="{02AEE9CB-E93B-F4F8-EF8C-C8904F08E836}"/>
              </a:ext>
            </a:extLst>
          </p:cNvPr>
          <p:cNvCxnSpPr>
            <a:cxnSpLocks/>
          </p:cNvCxnSpPr>
          <p:nvPr/>
        </p:nvCxnSpPr>
        <p:spPr>
          <a:xfrm flipV="1">
            <a:off x="3641598" y="3429000"/>
            <a:ext cx="685800" cy="0"/>
          </a:xfrm>
          <a:prstGeom prst="straightConnector1">
            <a:avLst/>
          </a:prstGeom>
          <a:noFill/>
          <a:ln w="57150" cap="rnd" cmpd="sng" algn="ctr">
            <a:solidFill>
              <a:sysClr val="windowText" lastClr="000000"/>
            </a:solidFill>
            <a:prstDash val="solid"/>
            <a:round/>
            <a:headEnd type="none" w="med" len="med"/>
            <a:tailEnd type="arrow" w="lg" len="med"/>
          </a:ln>
          <a:effectLst/>
        </p:spPr>
      </p:cxnSp>
      <p:cxnSp>
        <p:nvCxnSpPr>
          <p:cNvPr id="22" name="Straight Arrow Connector 21">
            <a:extLst>
              <a:ext uri="{FF2B5EF4-FFF2-40B4-BE49-F238E27FC236}">
                <a16:creationId xmlns:a16="http://schemas.microsoft.com/office/drawing/2014/main" id="{8C73BC2F-6369-4FBA-57D4-A0DAF102B38A}"/>
              </a:ext>
            </a:extLst>
          </p:cNvPr>
          <p:cNvCxnSpPr>
            <a:cxnSpLocks/>
          </p:cNvCxnSpPr>
          <p:nvPr/>
        </p:nvCxnSpPr>
        <p:spPr>
          <a:xfrm flipV="1">
            <a:off x="7861554" y="3429000"/>
            <a:ext cx="685800" cy="0"/>
          </a:xfrm>
          <a:prstGeom prst="straightConnector1">
            <a:avLst/>
          </a:prstGeom>
          <a:noFill/>
          <a:ln w="57150" cap="rnd" cmpd="sng" algn="ctr">
            <a:solidFill>
              <a:sysClr val="windowText" lastClr="000000"/>
            </a:solidFill>
            <a:prstDash val="solid"/>
            <a:round/>
            <a:headEnd type="none" w="med" len="med"/>
            <a:tailEnd type="arrow" w="lg" len="med"/>
          </a:ln>
          <a:effectLst/>
        </p:spPr>
      </p:cxnSp>
      <p:sp>
        <p:nvSpPr>
          <p:cNvPr id="23" name="TextBox 22">
            <a:extLst>
              <a:ext uri="{FF2B5EF4-FFF2-40B4-BE49-F238E27FC236}">
                <a16:creationId xmlns:a16="http://schemas.microsoft.com/office/drawing/2014/main" id="{408C58F9-0CAB-7F72-DBBE-2C01F85A9125}"/>
              </a:ext>
            </a:extLst>
          </p:cNvPr>
          <p:cNvSpPr txBox="1"/>
          <p:nvPr/>
        </p:nvSpPr>
        <p:spPr>
          <a:xfrm>
            <a:off x="274320" y="5120640"/>
            <a:ext cx="3200400" cy="400110"/>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sz="2000" dirty="0">
                <a:latin typeface="Avenir Next LT Pro Light"/>
                <a:cs typeface="Arial" panose="020B0604020202020204" pitchFamily="34" charset="0"/>
              </a:rPr>
              <a:t>Coastline of </a:t>
            </a:r>
            <a:r>
              <a:rPr lang="en-US" dirty="0">
                <a:latin typeface="Avenir Next LT Pro Light"/>
                <a:cs typeface="Arial" panose="020B0604020202020204" pitchFamily="34" charset="0"/>
              </a:rPr>
              <a:t>Coos Bay, OR</a:t>
            </a:r>
          </a:p>
        </p:txBody>
      </p:sp>
      <p:sp>
        <p:nvSpPr>
          <p:cNvPr id="24" name="TextBox 23">
            <a:extLst>
              <a:ext uri="{FF2B5EF4-FFF2-40B4-BE49-F238E27FC236}">
                <a16:creationId xmlns:a16="http://schemas.microsoft.com/office/drawing/2014/main" id="{A87752BB-F2FC-ACF9-5D39-C2908F1CCA6E}"/>
              </a:ext>
            </a:extLst>
          </p:cNvPr>
          <p:cNvSpPr txBox="1"/>
          <p:nvPr/>
        </p:nvSpPr>
        <p:spPr>
          <a:xfrm>
            <a:off x="4495800" y="5120640"/>
            <a:ext cx="3200400" cy="646331"/>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dirty="0">
                <a:latin typeface="Avenir Next LT Pro Light"/>
                <a:cs typeface="Arial" panose="020B0604020202020204" pitchFamily="34" charset="0"/>
              </a:rPr>
              <a:t>+ Settlement Habitat</a:t>
            </a:r>
          </a:p>
          <a:p>
            <a:pPr algn="ctr">
              <a:defRPr sz="2000" b="0" i="0" u="none" strike="noStrike" kern="1200" baseline="0">
                <a:solidFill>
                  <a:sysClr val="windowText" lastClr="000000"/>
                </a:solidFill>
                <a:latin typeface="+mn-lt"/>
                <a:ea typeface="+mn-ea"/>
                <a:cs typeface="Arial" panose="020B0604020202020204" pitchFamily="34" charset="0"/>
              </a:defRPr>
            </a:pPr>
            <a:r>
              <a:rPr lang="en-US" sz="1600" dirty="0">
                <a:solidFill>
                  <a:schemeClr val="tx1">
                    <a:lumMod val="50000"/>
                    <a:lumOff val="50000"/>
                  </a:schemeClr>
                </a:solidFill>
                <a:latin typeface="Avenir Next LT Pro Light"/>
                <a:cs typeface="Arial" panose="020B0604020202020204" pitchFamily="34" charset="0"/>
              </a:rPr>
              <a:t>Observations by Craig Young</a:t>
            </a:r>
          </a:p>
        </p:txBody>
      </p:sp>
      <p:sp>
        <p:nvSpPr>
          <p:cNvPr id="25" name="TextBox 24">
            <a:extLst>
              <a:ext uri="{FF2B5EF4-FFF2-40B4-BE49-F238E27FC236}">
                <a16:creationId xmlns:a16="http://schemas.microsoft.com/office/drawing/2014/main" id="{00ABDD16-9ECB-2DE1-F4DA-4188FAEF780F}"/>
              </a:ext>
            </a:extLst>
          </p:cNvPr>
          <p:cNvSpPr txBox="1"/>
          <p:nvPr/>
        </p:nvSpPr>
        <p:spPr>
          <a:xfrm>
            <a:off x="8714232" y="4997529"/>
            <a:ext cx="3200400" cy="892552"/>
          </a:xfrm>
          <a:prstGeom prst="rect">
            <a:avLst/>
          </a:prstGeom>
          <a:noFill/>
        </p:spPr>
        <p:txBody>
          <a:bodyPr wrap="square" anchor="ctr">
            <a:spAutoFit/>
          </a:bodyPr>
          <a:lstStyle/>
          <a:p>
            <a:pPr algn="ctr">
              <a:defRPr sz="2000" b="0" i="0" u="none" strike="noStrike" kern="1200" baseline="0">
                <a:solidFill>
                  <a:sysClr val="windowText" lastClr="000000"/>
                </a:solidFill>
                <a:latin typeface="+mn-lt"/>
                <a:ea typeface="+mn-ea"/>
                <a:cs typeface="Arial" panose="020B0604020202020204" pitchFamily="34" charset="0"/>
              </a:defRPr>
            </a:pPr>
            <a:r>
              <a:rPr lang="en-US" dirty="0">
                <a:latin typeface="Avenir Next LT Pro Light"/>
                <a:cs typeface="Arial" panose="020B0604020202020204" pitchFamily="34" charset="0"/>
              </a:rPr>
              <a:t>+ Salinity &amp; Temperature</a:t>
            </a:r>
          </a:p>
          <a:p>
            <a:pPr algn="ctr">
              <a:defRPr sz="2000" b="0" i="0" u="none" strike="noStrike" kern="1200" baseline="0">
                <a:solidFill>
                  <a:sysClr val="windowText" lastClr="000000"/>
                </a:solidFill>
                <a:latin typeface="+mn-lt"/>
                <a:ea typeface="+mn-ea"/>
                <a:cs typeface="Arial" panose="020B0604020202020204" pitchFamily="34" charset="0"/>
              </a:defRPr>
            </a:pPr>
            <a:r>
              <a:rPr lang="en-US" sz="1600" dirty="0">
                <a:solidFill>
                  <a:schemeClr val="tx1">
                    <a:lumMod val="50000"/>
                    <a:lumOff val="50000"/>
                  </a:schemeClr>
                </a:solidFill>
                <a:latin typeface="Avenir Next LT Pro Light"/>
                <a:cs typeface="Arial" panose="020B0604020202020204" pitchFamily="34" charset="0"/>
              </a:rPr>
              <a:t>(Conroy et al., 2020) &amp; </a:t>
            </a:r>
            <a:br>
              <a:rPr lang="en-US" sz="1600" dirty="0">
                <a:solidFill>
                  <a:schemeClr val="tx1">
                    <a:lumMod val="50000"/>
                    <a:lumOff val="50000"/>
                  </a:schemeClr>
                </a:solidFill>
                <a:latin typeface="Avenir Next LT Pro Light"/>
                <a:cs typeface="Arial" panose="020B0604020202020204" pitchFamily="34" charset="0"/>
              </a:rPr>
            </a:br>
            <a:r>
              <a:rPr lang="en-US" sz="1600" dirty="0">
                <a:solidFill>
                  <a:schemeClr val="tx1">
                    <a:lumMod val="50000"/>
                    <a:lumOff val="50000"/>
                  </a:schemeClr>
                </a:solidFill>
                <a:latin typeface="Avenir Next LT Pro Light"/>
                <a:cs typeface="Arial" panose="020B0604020202020204" pitchFamily="34" charset="0"/>
              </a:rPr>
              <a:t>(Marin </a:t>
            </a:r>
            <a:r>
              <a:rPr lang="en-US" sz="1600" dirty="0" err="1">
                <a:solidFill>
                  <a:schemeClr val="tx1">
                    <a:lumMod val="50000"/>
                    <a:lumOff val="50000"/>
                  </a:schemeClr>
                </a:solidFill>
                <a:latin typeface="Avenir Next LT Pro Light"/>
                <a:cs typeface="Arial" panose="020B0604020202020204" pitchFamily="34" charset="0"/>
              </a:rPr>
              <a:t>Jarrin</a:t>
            </a:r>
            <a:r>
              <a:rPr lang="en-US" sz="1600" dirty="0">
                <a:solidFill>
                  <a:schemeClr val="tx1">
                    <a:lumMod val="50000"/>
                    <a:lumOff val="50000"/>
                  </a:schemeClr>
                </a:solidFill>
                <a:latin typeface="Avenir Next LT Pro Light"/>
                <a:cs typeface="Arial" panose="020B0604020202020204" pitchFamily="34" charset="0"/>
              </a:rPr>
              <a:t> et al., 2022)</a:t>
            </a:r>
          </a:p>
        </p:txBody>
      </p:sp>
      <p:sp>
        <p:nvSpPr>
          <p:cNvPr id="5" name="TextBox 4">
            <a:extLst>
              <a:ext uri="{FF2B5EF4-FFF2-40B4-BE49-F238E27FC236}">
                <a16:creationId xmlns:a16="http://schemas.microsoft.com/office/drawing/2014/main" id="{C9AA8C9E-95F4-A06B-5E2C-6DEE1921ADBF}"/>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grpSp>
        <p:nvGrpSpPr>
          <p:cNvPr id="2" name="Group 1">
            <a:extLst>
              <a:ext uri="{FF2B5EF4-FFF2-40B4-BE49-F238E27FC236}">
                <a16:creationId xmlns:a16="http://schemas.microsoft.com/office/drawing/2014/main" id="{8A6B22B3-FEEB-B4C0-1CFB-95644772067A}"/>
              </a:ext>
            </a:extLst>
          </p:cNvPr>
          <p:cNvGrpSpPr>
            <a:grpSpLocks noChangeAspect="1"/>
          </p:cNvGrpSpPr>
          <p:nvPr/>
        </p:nvGrpSpPr>
        <p:grpSpPr>
          <a:xfrm>
            <a:off x="4724400" y="6467221"/>
            <a:ext cx="2743200" cy="232918"/>
            <a:chOff x="3264564" y="6103694"/>
            <a:chExt cx="5653060" cy="479986"/>
          </a:xfrm>
        </p:grpSpPr>
        <p:grpSp>
          <p:nvGrpSpPr>
            <p:cNvPr id="3" name="Group 2">
              <a:extLst>
                <a:ext uri="{FF2B5EF4-FFF2-40B4-BE49-F238E27FC236}">
                  <a16:creationId xmlns:a16="http://schemas.microsoft.com/office/drawing/2014/main" id="{C6A9789D-24C9-8370-E0B8-54ABC8B0274E}"/>
                </a:ext>
              </a:extLst>
            </p:cNvPr>
            <p:cNvGrpSpPr/>
            <p:nvPr/>
          </p:nvGrpSpPr>
          <p:grpSpPr>
            <a:xfrm>
              <a:off x="3264564" y="6103694"/>
              <a:ext cx="1583965" cy="479986"/>
              <a:chOff x="32004000" y="13030200"/>
              <a:chExt cx="2272465" cy="685800"/>
            </a:xfrm>
          </p:grpSpPr>
          <p:sp>
            <p:nvSpPr>
              <p:cNvPr id="11" name="Rectangle 10">
                <a:extLst>
                  <a:ext uri="{FF2B5EF4-FFF2-40B4-BE49-F238E27FC236}">
                    <a16:creationId xmlns:a16="http://schemas.microsoft.com/office/drawing/2014/main" id="{3547026E-F3BF-25EC-DA60-087BCB5BBD4B}"/>
                  </a:ext>
                </a:extLst>
              </p:cNvPr>
              <p:cNvSpPr>
                <a:spLocks noChangeAspect="1"/>
              </p:cNvSpPr>
              <p:nvPr/>
            </p:nvSpPr>
            <p:spPr>
              <a:xfrm>
                <a:off x="32004000" y="13030200"/>
                <a:ext cx="685800" cy="6858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14E075A-7281-C164-0D9A-CFAF8B7F0837}"/>
                  </a:ext>
                </a:extLst>
              </p:cNvPr>
              <p:cNvSpPr txBox="1"/>
              <p:nvPr/>
            </p:nvSpPr>
            <p:spPr>
              <a:xfrm>
                <a:off x="32918400" y="13096102"/>
                <a:ext cx="1358065" cy="553998"/>
              </a:xfrm>
              <a:prstGeom prst="rect">
                <a:avLst/>
              </a:prstGeom>
              <a:noFill/>
            </p:spPr>
            <p:txBody>
              <a:bodyPr wrap="none" rtlCol="0" anchor="ctr">
                <a:noAutofit/>
              </a:bodyPr>
              <a:lstStyle/>
              <a:p>
                <a:pPr algn="ctr"/>
                <a:r>
                  <a:rPr lang="en-US" sz="1200" dirty="0">
                    <a:latin typeface="Avenir Next LT Pro Light" panose="020B0304020202020204" pitchFamily="34" charset="0"/>
                  </a:rPr>
                  <a:t>Larvae</a:t>
                </a:r>
              </a:p>
            </p:txBody>
          </p:sp>
        </p:grpSp>
        <p:grpSp>
          <p:nvGrpSpPr>
            <p:cNvPr id="4" name="Group 3">
              <a:extLst>
                <a:ext uri="{FF2B5EF4-FFF2-40B4-BE49-F238E27FC236}">
                  <a16:creationId xmlns:a16="http://schemas.microsoft.com/office/drawing/2014/main" id="{759FF6A4-85CF-24EE-501F-4A438A520B20}"/>
                </a:ext>
              </a:extLst>
            </p:cNvPr>
            <p:cNvGrpSpPr/>
            <p:nvPr/>
          </p:nvGrpSpPr>
          <p:grpSpPr>
            <a:xfrm>
              <a:off x="5176643" y="6103694"/>
              <a:ext cx="1881176" cy="479986"/>
              <a:chOff x="34747200" y="13006630"/>
              <a:chExt cx="2698864" cy="685800"/>
            </a:xfrm>
          </p:grpSpPr>
          <p:sp>
            <p:nvSpPr>
              <p:cNvPr id="9" name="Rectangle 8">
                <a:extLst>
                  <a:ext uri="{FF2B5EF4-FFF2-40B4-BE49-F238E27FC236}">
                    <a16:creationId xmlns:a16="http://schemas.microsoft.com/office/drawing/2014/main" id="{697365C6-D0C7-DD1F-B4C0-5AA5D33D9A91}"/>
                  </a:ext>
                </a:extLst>
              </p:cNvPr>
              <p:cNvSpPr/>
              <p:nvPr/>
            </p:nvSpPr>
            <p:spPr>
              <a:xfrm>
                <a:off x="34747200" y="13006630"/>
                <a:ext cx="685800" cy="685800"/>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25675AE-41F8-D009-2636-60EF400E0D90}"/>
                  </a:ext>
                </a:extLst>
              </p:cNvPr>
              <p:cNvSpPr txBox="1"/>
              <p:nvPr/>
            </p:nvSpPr>
            <p:spPr>
              <a:xfrm>
                <a:off x="35661600" y="13072542"/>
                <a:ext cx="1784464" cy="553998"/>
              </a:xfrm>
              <a:prstGeom prst="rect">
                <a:avLst/>
              </a:prstGeom>
              <a:noFill/>
            </p:spPr>
            <p:txBody>
              <a:bodyPr wrap="none" rtlCol="0" anchor="ctr">
                <a:noAutofit/>
              </a:bodyPr>
              <a:lstStyle/>
              <a:p>
                <a:pPr algn="ctr"/>
                <a:r>
                  <a:rPr lang="en-US" sz="1200" dirty="0">
                    <a:latin typeface="Avenir Next LT Pro Light" panose="020B0304020202020204" pitchFamily="34" charset="0"/>
                  </a:rPr>
                  <a:t>Juveniles</a:t>
                </a:r>
              </a:p>
            </p:txBody>
          </p:sp>
        </p:grpSp>
        <p:grpSp>
          <p:nvGrpSpPr>
            <p:cNvPr id="6" name="Group 5">
              <a:extLst>
                <a:ext uri="{FF2B5EF4-FFF2-40B4-BE49-F238E27FC236}">
                  <a16:creationId xmlns:a16="http://schemas.microsoft.com/office/drawing/2014/main" id="{FBE12A2B-10E1-1E12-2296-0F83E6E0853C}"/>
                </a:ext>
              </a:extLst>
            </p:cNvPr>
            <p:cNvGrpSpPr/>
            <p:nvPr/>
          </p:nvGrpSpPr>
          <p:grpSpPr>
            <a:xfrm>
              <a:off x="7407403" y="6103694"/>
              <a:ext cx="1510221" cy="479986"/>
              <a:chOff x="37490400" y="12925714"/>
              <a:chExt cx="2166667" cy="685800"/>
            </a:xfrm>
          </p:grpSpPr>
          <p:sp>
            <p:nvSpPr>
              <p:cNvPr id="7" name="Rectangle 6">
                <a:extLst>
                  <a:ext uri="{FF2B5EF4-FFF2-40B4-BE49-F238E27FC236}">
                    <a16:creationId xmlns:a16="http://schemas.microsoft.com/office/drawing/2014/main" id="{92363437-28CC-0D4C-6C53-0925982DC4E6}"/>
                  </a:ext>
                </a:extLst>
              </p:cNvPr>
              <p:cNvSpPr>
                <a:spLocks noChangeAspect="1"/>
              </p:cNvSpPr>
              <p:nvPr/>
            </p:nvSpPr>
            <p:spPr>
              <a:xfrm>
                <a:off x="37490400" y="12925714"/>
                <a:ext cx="685800" cy="685800"/>
              </a:xfrm>
              <a:prstGeom prst="rect">
                <a:avLst/>
              </a:prstGeom>
              <a:solidFill>
                <a:srgbClr val="196B24"/>
              </a:solidFill>
              <a:ln>
                <a:solidFill>
                  <a:srgbClr val="196B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C1CD21D-1D15-CAF8-F4D9-B904E753EF02}"/>
                  </a:ext>
                </a:extLst>
              </p:cNvPr>
              <p:cNvSpPr txBox="1"/>
              <p:nvPr/>
            </p:nvSpPr>
            <p:spPr>
              <a:xfrm>
                <a:off x="38404801" y="12991616"/>
                <a:ext cx="1252266" cy="553998"/>
              </a:xfrm>
              <a:prstGeom prst="rect">
                <a:avLst/>
              </a:prstGeom>
              <a:noFill/>
            </p:spPr>
            <p:txBody>
              <a:bodyPr wrap="none" rtlCol="0" anchor="ctr">
                <a:noAutofit/>
              </a:bodyPr>
              <a:lstStyle/>
              <a:p>
                <a:pPr algn="ctr"/>
                <a:r>
                  <a:rPr lang="en-US" sz="1200" dirty="0">
                    <a:latin typeface="Avenir Next LT Pro Light" panose="020B0304020202020204" pitchFamily="34" charset="0"/>
                  </a:rPr>
                  <a:t>Adults</a:t>
                </a:r>
              </a:p>
            </p:txBody>
          </p:sp>
        </p:grpSp>
      </p:grpSp>
      <p:pic>
        <p:nvPicPr>
          <p:cNvPr id="13" name="Picture 12">
            <a:extLst>
              <a:ext uri="{FF2B5EF4-FFF2-40B4-BE49-F238E27FC236}">
                <a16:creationId xmlns:a16="http://schemas.microsoft.com/office/drawing/2014/main" id="{1166B3F2-771E-AFF0-04A2-A65E3D2D52CC}"/>
              </a:ext>
            </a:extLst>
          </p:cNvPr>
          <p:cNvPicPr>
            <a:picLocks noChangeAspect="1"/>
          </p:cNvPicPr>
          <p:nvPr/>
        </p:nvPicPr>
        <p:blipFill>
          <a:blip r:embed="rId8"/>
          <a:stretch>
            <a:fillRect/>
          </a:stretch>
        </p:blipFill>
        <p:spPr>
          <a:xfrm>
            <a:off x="8712706" y="1826514"/>
            <a:ext cx="3204973" cy="3204973"/>
          </a:xfrm>
          <a:prstGeom prst="rect">
            <a:avLst/>
          </a:prstGeom>
          <a:ln w="12700">
            <a:solidFill>
              <a:sysClr val="windowText" lastClr="000000"/>
            </a:solidFill>
          </a:ln>
        </p:spPr>
      </p:pic>
    </p:spTree>
    <p:extLst>
      <p:ext uri="{BB962C8B-B14F-4D97-AF65-F5344CB8AC3E}">
        <p14:creationId xmlns:p14="http://schemas.microsoft.com/office/powerpoint/2010/main" val="22354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B9E04BC-2DFC-D76C-7340-8430E929AB44}"/>
              </a:ext>
            </a:extLst>
          </p:cNvPr>
          <p:cNvSpPr txBox="1">
            <a:spLocks/>
          </p:cNvSpPr>
          <p:nvPr/>
        </p:nvSpPr>
        <p:spPr>
          <a:xfrm>
            <a:off x="274320" y="274320"/>
            <a:ext cx="11430000" cy="91440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30" normalizeH="0" baseline="0" noProof="0" dirty="0">
                <a:ln>
                  <a:noFill/>
                </a:ln>
                <a:solidFill>
                  <a:schemeClr val="tx1"/>
                </a:solidFill>
                <a:effectLst/>
                <a:uLnTx/>
                <a:uFillTx/>
                <a:latin typeface="Century Gothic"/>
                <a:ea typeface="+mj-ea"/>
                <a:cs typeface="+mj-cs"/>
              </a:rPr>
              <a:t>The </a:t>
            </a:r>
            <a:r>
              <a:rPr lang="en-US" sz="4000" cap="none" dirty="0">
                <a:solidFill>
                  <a:schemeClr val="tx1"/>
                </a:solidFill>
                <a:latin typeface="Century Gothic"/>
              </a:rPr>
              <a:t>R</a:t>
            </a:r>
            <a:r>
              <a:rPr kumimoji="0" lang="en-US" sz="4000" b="0" i="0" u="none" strike="noStrike" kern="1200" cap="none" spc="30" normalizeH="0" baseline="0" noProof="0" dirty="0">
                <a:ln>
                  <a:noFill/>
                </a:ln>
                <a:solidFill>
                  <a:schemeClr val="tx1"/>
                </a:solidFill>
                <a:effectLst/>
                <a:uLnTx/>
                <a:uFillTx/>
                <a:latin typeface="Century Gothic"/>
                <a:ea typeface="+mj-ea"/>
                <a:cs typeface="+mj-cs"/>
              </a:rPr>
              <a:t>ole of Salinity and Temperature</a:t>
            </a:r>
          </a:p>
        </p:txBody>
      </p:sp>
      <p:sp>
        <p:nvSpPr>
          <p:cNvPr id="24" name="TextBox 23">
            <a:extLst>
              <a:ext uri="{FF2B5EF4-FFF2-40B4-BE49-F238E27FC236}">
                <a16:creationId xmlns:a16="http://schemas.microsoft.com/office/drawing/2014/main" id="{4414A46F-AB9E-D044-4E50-10054AED91FB}"/>
              </a:ext>
            </a:extLst>
          </p:cNvPr>
          <p:cNvSpPr txBox="1"/>
          <p:nvPr/>
        </p:nvSpPr>
        <p:spPr>
          <a:xfrm>
            <a:off x="4724400" y="45720"/>
            <a:ext cx="2743200" cy="386324"/>
          </a:xfrm>
          <a:prstGeom prst="rect">
            <a:avLst/>
          </a:prstGeom>
          <a:noFill/>
        </p:spPr>
        <p:txBody>
          <a:bodyPr wrap="square">
            <a:spAutoFit/>
          </a:bodyPr>
          <a:lstStyle/>
          <a:p>
            <a:pPr marR="0" lvl="0" algn="ctr" defTabSz="914400" rtl="0" eaLnBrk="1" fontAlgn="auto" latinLnBrk="0" hangingPunct="1">
              <a:lnSpc>
                <a:spcPct val="114000"/>
              </a:lnSpc>
              <a:spcBef>
                <a:spcPts val="0"/>
              </a:spcBef>
              <a:spcAft>
                <a:spcPts val="1200"/>
              </a:spcAft>
              <a:buClrTx/>
              <a:buSzTx/>
              <a:tabLst/>
              <a:defRPr/>
            </a:pPr>
            <a:r>
              <a:rPr kumimoji="0" lang="en-US" sz="1800" i="0" u="none" strike="noStrike" kern="1200" cap="none" spc="0" normalizeH="0" baseline="0" noProof="0" dirty="0">
                <a:ln>
                  <a:noFill/>
                </a:ln>
                <a:solidFill>
                  <a:schemeClr val="tx1">
                    <a:lumMod val="50000"/>
                    <a:lumOff val="50000"/>
                  </a:schemeClr>
                </a:solidFill>
                <a:effectLst/>
                <a:uLnTx/>
                <a:uFillTx/>
                <a:latin typeface="Avenir Next LT Pro Light" panose="020B0304020202020204" pitchFamily="34" charset="0"/>
                <a:ea typeface="+mn-ea"/>
                <a:cs typeface="+mn-cs"/>
              </a:rPr>
              <a:t>Build the model</a:t>
            </a:r>
          </a:p>
        </p:txBody>
      </p:sp>
      <p:grpSp>
        <p:nvGrpSpPr>
          <p:cNvPr id="7" name="Group 6">
            <a:extLst>
              <a:ext uri="{FF2B5EF4-FFF2-40B4-BE49-F238E27FC236}">
                <a16:creationId xmlns:a16="http://schemas.microsoft.com/office/drawing/2014/main" id="{946C2940-67CF-9B1F-0193-8A00C0DA7E6C}"/>
              </a:ext>
            </a:extLst>
          </p:cNvPr>
          <p:cNvGrpSpPr/>
          <p:nvPr/>
        </p:nvGrpSpPr>
        <p:grpSpPr>
          <a:xfrm>
            <a:off x="4495800" y="1645920"/>
            <a:ext cx="3657600" cy="4023360"/>
            <a:chOff x="4267200" y="1645920"/>
            <a:chExt cx="3657600" cy="4023360"/>
          </a:xfrm>
        </p:grpSpPr>
        <p:sp>
          <p:nvSpPr>
            <p:cNvPr id="2" name="TextBox 1">
              <a:extLst>
                <a:ext uri="{FF2B5EF4-FFF2-40B4-BE49-F238E27FC236}">
                  <a16:creationId xmlns:a16="http://schemas.microsoft.com/office/drawing/2014/main" id="{B2870DEF-22D7-8CEC-7C48-294147602A4F}"/>
                </a:ext>
              </a:extLst>
            </p:cNvPr>
            <p:cNvSpPr txBox="1"/>
            <p:nvPr/>
          </p:nvSpPr>
          <p:spPr>
            <a:xfrm>
              <a:off x="4267200" y="5303520"/>
              <a:ext cx="22860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(Berger, 2009)</a:t>
              </a:r>
            </a:p>
          </p:txBody>
        </p:sp>
        <p:graphicFrame>
          <p:nvGraphicFramePr>
            <p:cNvPr id="17" name="Chart 16">
              <a:extLst>
                <a:ext uri="{FF2B5EF4-FFF2-40B4-BE49-F238E27FC236}">
                  <a16:creationId xmlns:a16="http://schemas.microsoft.com/office/drawing/2014/main" id="{F30398A8-C917-485A-494D-5AE4504FDF01}"/>
                </a:ext>
              </a:extLst>
            </p:cNvPr>
            <p:cNvGraphicFramePr>
              <a:graphicFrameLocks/>
            </p:cNvGraphicFramePr>
            <p:nvPr>
              <p:extLst>
                <p:ext uri="{D42A27DB-BD31-4B8C-83A1-F6EECF244321}">
                  <p14:modId xmlns:p14="http://schemas.microsoft.com/office/powerpoint/2010/main" val="1247315196"/>
                </p:ext>
              </p:extLst>
            </p:nvPr>
          </p:nvGraphicFramePr>
          <p:xfrm>
            <a:off x="4267200" y="1645920"/>
            <a:ext cx="3657600" cy="3657600"/>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descr="A close-up of a colorful background&#10;&#10;Description automatically generated">
              <a:extLst>
                <a:ext uri="{FF2B5EF4-FFF2-40B4-BE49-F238E27FC236}">
                  <a16:creationId xmlns:a16="http://schemas.microsoft.com/office/drawing/2014/main" id="{966B6442-CE48-8D49-FB57-E28DF14D8A9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955265" y="4619534"/>
              <a:ext cx="2812143" cy="226786"/>
            </a:xfrm>
            <a:prstGeom prst="rect">
              <a:avLst/>
            </a:prstGeom>
            <a:ln>
              <a:noFill/>
            </a:ln>
          </p:spPr>
        </p:pic>
      </p:grpSp>
      <p:grpSp>
        <p:nvGrpSpPr>
          <p:cNvPr id="8" name="Group 7">
            <a:extLst>
              <a:ext uri="{FF2B5EF4-FFF2-40B4-BE49-F238E27FC236}">
                <a16:creationId xmlns:a16="http://schemas.microsoft.com/office/drawing/2014/main" id="{B7C8937F-E783-AF23-72D2-E703DCC520D4}"/>
              </a:ext>
            </a:extLst>
          </p:cNvPr>
          <p:cNvGrpSpPr/>
          <p:nvPr/>
        </p:nvGrpSpPr>
        <p:grpSpPr>
          <a:xfrm>
            <a:off x="274320" y="1645920"/>
            <a:ext cx="3657600" cy="4023360"/>
            <a:chOff x="274320" y="1645920"/>
            <a:chExt cx="3657600" cy="4023360"/>
          </a:xfrm>
        </p:grpSpPr>
        <p:sp>
          <p:nvSpPr>
            <p:cNvPr id="21" name="TextBox 20">
              <a:extLst>
                <a:ext uri="{FF2B5EF4-FFF2-40B4-BE49-F238E27FC236}">
                  <a16:creationId xmlns:a16="http://schemas.microsoft.com/office/drawing/2014/main" id="{1D2E5AB2-9A55-9E2A-C946-C22A87EA1AF5}"/>
                </a:ext>
              </a:extLst>
            </p:cNvPr>
            <p:cNvSpPr txBox="1"/>
            <p:nvPr/>
          </p:nvSpPr>
          <p:spPr>
            <a:xfrm>
              <a:off x="274320" y="5303520"/>
              <a:ext cx="2743200" cy="365760"/>
            </a:xfrm>
            <a:prstGeom prst="rect">
              <a:avLst/>
            </a:prstGeom>
            <a:noFill/>
          </p:spPr>
          <p:txBody>
            <a:bodyPr wrap="square" rtlCol="0" anchor="ctr">
              <a:noAutofit/>
            </a:bodyPr>
            <a:lstStyle/>
            <a:p>
              <a:r>
                <a:rPr lang="en-US" sz="1600" dirty="0">
                  <a:solidFill>
                    <a:schemeClr val="tx1">
                      <a:lumMod val="50000"/>
                      <a:lumOff val="50000"/>
                    </a:schemeClr>
                  </a:solidFill>
                  <a:latin typeface="Avenir Next LT Pro Light" panose="020B0304020202020204" pitchFamily="34" charset="0"/>
                </a:rPr>
                <a:t>(Berger et al., 2006)</a:t>
              </a:r>
            </a:p>
          </p:txBody>
        </p:sp>
        <p:graphicFrame>
          <p:nvGraphicFramePr>
            <p:cNvPr id="20" name="Chart 19">
              <a:extLst>
                <a:ext uri="{FF2B5EF4-FFF2-40B4-BE49-F238E27FC236}">
                  <a16:creationId xmlns:a16="http://schemas.microsoft.com/office/drawing/2014/main" id="{0E76B953-BE08-2C1E-5BE9-E93659F501B3}"/>
                </a:ext>
              </a:extLst>
            </p:cNvPr>
            <p:cNvGraphicFramePr>
              <a:graphicFrameLocks/>
            </p:cNvGraphicFramePr>
            <p:nvPr>
              <p:extLst>
                <p:ext uri="{D42A27DB-BD31-4B8C-83A1-F6EECF244321}">
                  <p14:modId xmlns:p14="http://schemas.microsoft.com/office/powerpoint/2010/main" val="2086501454"/>
                </p:ext>
              </p:extLst>
            </p:nvPr>
          </p:nvGraphicFramePr>
          <p:xfrm>
            <a:off x="274320" y="1645920"/>
            <a:ext cx="3657600" cy="3657600"/>
          </p:xfrm>
          <a:graphic>
            <a:graphicData uri="http://schemas.openxmlformats.org/drawingml/2006/chart">
              <c:chart xmlns:c="http://schemas.openxmlformats.org/drawingml/2006/chart" xmlns:r="http://schemas.openxmlformats.org/officeDocument/2006/relationships" r:id="rId5"/>
            </a:graphicData>
          </a:graphic>
        </p:graphicFrame>
        <p:pic>
          <p:nvPicPr>
            <p:cNvPr id="22" name="Picture 21" descr="A close-up of a colorful background&#10;&#10;Description automatically generated">
              <a:extLst>
                <a:ext uri="{FF2B5EF4-FFF2-40B4-BE49-F238E27FC236}">
                  <a16:creationId xmlns:a16="http://schemas.microsoft.com/office/drawing/2014/main" id="{A853FA2E-141D-B049-4AD0-762D98B00232}"/>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941869" y="4619687"/>
              <a:ext cx="2837719" cy="226633"/>
            </a:xfrm>
            <a:prstGeom prst="rect">
              <a:avLst/>
            </a:prstGeom>
            <a:ln>
              <a:noFill/>
            </a:ln>
          </p:spPr>
        </p:pic>
      </p:grpSp>
      <p:pic>
        <p:nvPicPr>
          <p:cNvPr id="27" name="Picture 26">
            <a:extLst>
              <a:ext uri="{FF2B5EF4-FFF2-40B4-BE49-F238E27FC236}">
                <a16:creationId xmlns:a16="http://schemas.microsoft.com/office/drawing/2014/main" id="{B10A1706-A01F-C1E3-EDAC-C1147EA486AB}"/>
              </a:ext>
            </a:extLst>
          </p:cNvPr>
          <p:cNvPicPr>
            <a:picLocks noChangeAspect="1"/>
          </p:cNvPicPr>
          <p:nvPr/>
        </p:nvPicPr>
        <p:blipFill>
          <a:blip r:embed="rId6"/>
          <a:stretch>
            <a:fillRect/>
          </a:stretch>
        </p:blipFill>
        <p:spPr>
          <a:xfrm>
            <a:off x="8714232" y="1828800"/>
            <a:ext cx="3200400" cy="3200400"/>
          </a:xfrm>
          <a:prstGeom prst="rect">
            <a:avLst/>
          </a:prstGeom>
          <a:ln w="12700">
            <a:solidFill>
              <a:sysClr val="windowText" lastClr="000000"/>
            </a:solidFill>
          </a:ln>
        </p:spPr>
      </p:pic>
      <p:pic>
        <p:nvPicPr>
          <p:cNvPr id="29" name="Picture 28" descr="A map of the sea&#10;&#10;Description automatically generated">
            <a:extLst>
              <a:ext uri="{FF2B5EF4-FFF2-40B4-BE49-F238E27FC236}">
                <a16:creationId xmlns:a16="http://schemas.microsoft.com/office/drawing/2014/main" id="{59F961A4-0C35-CBD0-6E5D-ADDE6404B1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7280" y="1828800"/>
            <a:ext cx="3200400" cy="3200400"/>
          </a:xfrm>
          <a:prstGeom prst="rect">
            <a:avLst/>
          </a:prstGeom>
          <a:ln w="12700">
            <a:solidFill>
              <a:schemeClr val="tx1"/>
            </a:solidFill>
          </a:ln>
        </p:spPr>
      </p:pic>
    </p:spTree>
    <p:extLst>
      <p:ext uri="{BB962C8B-B14F-4D97-AF65-F5344CB8AC3E}">
        <p14:creationId xmlns:p14="http://schemas.microsoft.com/office/powerpoint/2010/main" val="164722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6332</TotalTime>
  <Words>2401</Words>
  <Application>Microsoft Office PowerPoint</Application>
  <PresentationFormat>Widescreen</PresentationFormat>
  <Paragraphs>209</Paragraphs>
  <Slides>16</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Aptos Display</vt:lpstr>
      <vt:lpstr>Arial</vt:lpstr>
      <vt:lpstr>Avenir Next LT Pro</vt:lpstr>
      <vt:lpstr>Avenir Next LT Pro Light</vt:lpstr>
      <vt:lpstr>Century Gothic</vt:lpstr>
      <vt:lpstr>Office Theme</vt:lpstr>
      <vt:lpstr>What a Load of Barnacles:  A Spatial Population Genomic Simulation of the Pacific Acorn Barnacle in Coos Bay</vt:lpstr>
      <vt:lpstr>PowerPoint Presentation</vt:lpstr>
      <vt:lpstr>The Pacific Acorn Barnacle in the Coos Estuary</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Alexandra Bangs</dc:creator>
  <cp:lastModifiedBy>Alexandra Bangs</cp:lastModifiedBy>
  <cp:revision>46</cp:revision>
  <dcterms:created xsi:type="dcterms:W3CDTF">2024-08-16T19:59:07Z</dcterms:created>
  <dcterms:modified xsi:type="dcterms:W3CDTF">2024-08-22T00:33:40Z</dcterms:modified>
</cp:coreProperties>
</file>